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9" r:id="rId3"/>
    <p:sldId id="317" r:id="rId4"/>
    <p:sldId id="310" r:id="rId5"/>
    <p:sldId id="311" r:id="rId6"/>
    <p:sldId id="312" r:id="rId7"/>
    <p:sldId id="316" r:id="rId8"/>
    <p:sldId id="314" r:id="rId9"/>
    <p:sldId id="315" r:id="rId10"/>
    <p:sldId id="262" r:id="rId11"/>
    <p:sldId id="264" r:id="rId12"/>
    <p:sldId id="271" r:id="rId13"/>
    <p:sldId id="274" r:id="rId14"/>
    <p:sldId id="321" r:id="rId15"/>
    <p:sldId id="319" r:id="rId16"/>
    <p:sldId id="323" r:id="rId17"/>
    <p:sldId id="326" r:id="rId18"/>
    <p:sldId id="300" r:id="rId19"/>
    <p:sldId id="324" r:id="rId20"/>
    <p:sldId id="322" r:id="rId21"/>
    <p:sldId id="327" r:id="rId22"/>
    <p:sldId id="328" r:id="rId23"/>
    <p:sldId id="329" r:id="rId24"/>
    <p:sldId id="331" r:id="rId25"/>
    <p:sldId id="332" r:id="rId26"/>
    <p:sldId id="333" r:id="rId27"/>
    <p:sldId id="257" r:id="rId28"/>
    <p:sldId id="334" r:id="rId29"/>
  </p:sldIdLst>
  <p:sldSz cx="9144000" cy="6858000" type="screen4x3"/>
  <p:notesSz cx="6858000" cy="9144000"/>
  <p:defaultTextStyle>
    <a:defPPr>
      <a:defRPr lang="sl-SI"/>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78305" autoAdjust="0"/>
  </p:normalViewPr>
  <p:slideViewPr>
    <p:cSldViewPr>
      <p:cViewPr varScale="1">
        <p:scale>
          <a:sx n="56" d="100"/>
          <a:sy n="56" d="100"/>
        </p:scale>
        <p:origin x="-17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notesViewPr>
    <p:cSldViewPr>
      <p:cViewPr varScale="1">
        <p:scale>
          <a:sx n="59" d="100"/>
          <a:sy n="59" d="100"/>
        </p:scale>
        <p:origin x="-250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30C99-2A3C-46CD-AC8D-7D02344CE395}" type="doc">
      <dgm:prSet loTypeId="urn:microsoft.com/office/officeart/2005/8/layout/arrow3" loCatId="relationship" qsTypeId="urn:microsoft.com/office/officeart/2005/8/quickstyle/simple1#1" qsCatId="simple" csTypeId="urn:microsoft.com/office/officeart/2005/8/colors/accent1_2#1" csCatId="accent1" phldr="1"/>
      <dgm:spPr/>
      <dgm:t>
        <a:bodyPr/>
        <a:lstStyle/>
        <a:p>
          <a:endParaRPr lang="en-GB"/>
        </a:p>
      </dgm:t>
    </dgm:pt>
    <dgm:pt modelId="{9393D1D7-1D72-469C-A2DB-926ABDC05A66}">
      <dgm:prSet phldrT="[besedilo]" custT="1"/>
      <dgm:spPr/>
      <dgm:t>
        <a:bodyPr/>
        <a:lstStyle/>
        <a:p>
          <a:r>
            <a:rPr lang="sl-SI" sz="2800" b="1" dirty="0" smtClean="0">
              <a:solidFill>
                <a:srgbClr val="FF0000"/>
              </a:solidFill>
            </a:rPr>
            <a:t>Kilogram pesticidov</a:t>
          </a:r>
          <a:endParaRPr lang="en-GB" sz="2800" b="1" dirty="0">
            <a:solidFill>
              <a:srgbClr val="FF0000"/>
            </a:solidFill>
          </a:endParaRPr>
        </a:p>
      </dgm:t>
    </dgm:pt>
    <dgm:pt modelId="{15E449B2-9379-4896-8FD4-661A1B6E5809}" type="parTrans" cxnId="{88116D5E-6A35-4778-8241-C6FC04BA04A4}">
      <dgm:prSet/>
      <dgm:spPr/>
      <dgm:t>
        <a:bodyPr/>
        <a:lstStyle/>
        <a:p>
          <a:endParaRPr lang="en-GB"/>
        </a:p>
      </dgm:t>
    </dgm:pt>
    <dgm:pt modelId="{587E3862-7758-499C-8F9A-5A0F7A210265}" type="sibTrans" cxnId="{88116D5E-6A35-4778-8241-C6FC04BA04A4}">
      <dgm:prSet/>
      <dgm:spPr/>
      <dgm:t>
        <a:bodyPr/>
        <a:lstStyle/>
        <a:p>
          <a:endParaRPr lang="en-GB"/>
        </a:p>
      </dgm:t>
    </dgm:pt>
    <dgm:pt modelId="{D17858DF-F174-4B09-9213-538B59F14FB4}">
      <dgm:prSet phldrT="[besedilo]" custT="1"/>
      <dgm:spPr/>
      <dgm:t>
        <a:bodyPr/>
        <a:lstStyle/>
        <a:p>
          <a:r>
            <a:rPr lang="sl-SI" sz="2800" b="1" dirty="0" smtClean="0">
              <a:solidFill>
                <a:srgbClr val="FF0000"/>
              </a:solidFill>
            </a:rPr>
            <a:t>na hektar bombaževega polja</a:t>
          </a:r>
          <a:endParaRPr lang="en-GB" sz="2800" b="1" dirty="0">
            <a:solidFill>
              <a:srgbClr val="FF0000"/>
            </a:solidFill>
          </a:endParaRPr>
        </a:p>
      </dgm:t>
    </dgm:pt>
    <dgm:pt modelId="{C6F9DAD3-224E-4C93-8C04-A65008B71442}" type="parTrans" cxnId="{8845B87C-9B3F-4E87-9116-3D0C05E13EA6}">
      <dgm:prSet/>
      <dgm:spPr/>
      <dgm:t>
        <a:bodyPr/>
        <a:lstStyle/>
        <a:p>
          <a:endParaRPr lang="en-GB"/>
        </a:p>
      </dgm:t>
    </dgm:pt>
    <dgm:pt modelId="{734D8E97-B5B7-45F2-A156-7D6E0DCE2403}" type="sibTrans" cxnId="{8845B87C-9B3F-4E87-9116-3D0C05E13EA6}">
      <dgm:prSet/>
      <dgm:spPr/>
      <dgm:t>
        <a:bodyPr/>
        <a:lstStyle/>
        <a:p>
          <a:endParaRPr lang="en-GB"/>
        </a:p>
      </dgm:t>
    </dgm:pt>
    <dgm:pt modelId="{5769275B-EFE3-4780-BFE3-41B807ACB388}" type="pres">
      <dgm:prSet presAssocID="{86530C99-2A3C-46CD-AC8D-7D02344CE395}" presName="compositeShape" presStyleCnt="0">
        <dgm:presLayoutVars>
          <dgm:chMax val="2"/>
          <dgm:dir/>
          <dgm:resizeHandles val="exact"/>
        </dgm:presLayoutVars>
      </dgm:prSet>
      <dgm:spPr/>
      <dgm:t>
        <a:bodyPr/>
        <a:lstStyle/>
        <a:p>
          <a:endParaRPr lang="en-GB"/>
        </a:p>
      </dgm:t>
    </dgm:pt>
    <dgm:pt modelId="{E012ADBD-F6BC-4734-8893-18E5D14E7D23}" type="pres">
      <dgm:prSet presAssocID="{86530C99-2A3C-46CD-AC8D-7D02344CE395}" presName="divider" presStyleLbl="fgShp" presStyleIdx="0" presStyleCnt="1"/>
      <dgm:spPr>
        <a:solidFill>
          <a:schemeClr val="accent3">
            <a:lumMod val="75000"/>
          </a:schemeClr>
        </a:solidFill>
      </dgm:spPr>
    </dgm:pt>
    <dgm:pt modelId="{4C79BFDF-3040-4011-98AE-ED2918F7819C}" type="pres">
      <dgm:prSet presAssocID="{9393D1D7-1D72-469C-A2DB-926ABDC05A66}" presName="downArrow" presStyleLbl="node1" presStyleIdx="0" presStyleCnt="2"/>
      <dgm:spPr>
        <a:solidFill>
          <a:schemeClr val="accent3">
            <a:lumMod val="50000"/>
          </a:schemeClr>
        </a:solidFill>
      </dgm:spPr>
    </dgm:pt>
    <dgm:pt modelId="{2DFC6FAA-EED1-4D31-93D3-3E24FC1BB54A}" type="pres">
      <dgm:prSet presAssocID="{9393D1D7-1D72-469C-A2DB-926ABDC05A66}" presName="downArrowText" presStyleLbl="revTx" presStyleIdx="0" presStyleCnt="2" custScaleX="174519">
        <dgm:presLayoutVars>
          <dgm:bulletEnabled val="1"/>
        </dgm:presLayoutVars>
      </dgm:prSet>
      <dgm:spPr/>
      <dgm:t>
        <a:bodyPr/>
        <a:lstStyle/>
        <a:p>
          <a:endParaRPr lang="en-GB"/>
        </a:p>
      </dgm:t>
    </dgm:pt>
    <dgm:pt modelId="{251DD501-8430-4E5F-B40C-6DACEC6AF59D}" type="pres">
      <dgm:prSet presAssocID="{D17858DF-F174-4B09-9213-538B59F14FB4}" presName="upArrow" presStyleLbl="node1" presStyleIdx="1" presStyleCnt="2"/>
      <dgm:spPr>
        <a:solidFill>
          <a:schemeClr val="accent3">
            <a:lumMod val="50000"/>
          </a:schemeClr>
        </a:solidFill>
      </dgm:spPr>
    </dgm:pt>
    <dgm:pt modelId="{12A882A0-90E6-4603-8595-51350B239FE0}" type="pres">
      <dgm:prSet presAssocID="{D17858DF-F174-4B09-9213-538B59F14FB4}" presName="upArrowText" presStyleLbl="revTx" presStyleIdx="1" presStyleCnt="2" custScaleX="222596">
        <dgm:presLayoutVars>
          <dgm:bulletEnabled val="1"/>
        </dgm:presLayoutVars>
      </dgm:prSet>
      <dgm:spPr/>
      <dgm:t>
        <a:bodyPr/>
        <a:lstStyle/>
        <a:p>
          <a:endParaRPr lang="en-GB"/>
        </a:p>
      </dgm:t>
    </dgm:pt>
  </dgm:ptLst>
  <dgm:cxnLst>
    <dgm:cxn modelId="{88116D5E-6A35-4778-8241-C6FC04BA04A4}" srcId="{86530C99-2A3C-46CD-AC8D-7D02344CE395}" destId="{9393D1D7-1D72-469C-A2DB-926ABDC05A66}" srcOrd="0" destOrd="0" parTransId="{15E449B2-9379-4896-8FD4-661A1B6E5809}" sibTransId="{587E3862-7758-499C-8F9A-5A0F7A210265}"/>
    <dgm:cxn modelId="{8845B87C-9B3F-4E87-9116-3D0C05E13EA6}" srcId="{86530C99-2A3C-46CD-AC8D-7D02344CE395}" destId="{D17858DF-F174-4B09-9213-538B59F14FB4}" srcOrd="1" destOrd="0" parTransId="{C6F9DAD3-224E-4C93-8C04-A65008B71442}" sibTransId="{734D8E97-B5B7-45F2-A156-7D6E0DCE2403}"/>
    <dgm:cxn modelId="{F653AFBF-E1FA-4835-86E4-288AEFF905A3}" type="presOf" srcId="{D17858DF-F174-4B09-9213-538B59F14FB4}" destId="{12A882A0-90E6-4603-8595-51350B239FE0}" srcOrd="0" destOrd="0" presId="urn:microsoft.com/office/officeart/2005/8/layout/arrow3"/>
    <dgm:cxn modelId="{37FC16B6-89F2-4A42-A52A-2B51F37BF85B}" type="presOf" srcId="{9393D1D7-1D72-469C-A2DB-926ABDC05A66}" destId="{2DFC6FAA-EED1-4D31-93D3-3E24FC1BB54A}" srcOrd="0" destOrd="0" presId="urn:microsoft.com/office/officeart/2005/8/layout/arrow3"/>
    <dgm:cxn modelId="{ECDC518C-B66A-47FE-85B3-E87861D66F8A}" type="presOf" srcId="{86530C99-2A3C-46CD-AC8D-7D02344CE395}" destId="{5769275B-EFE3-4780-BFE3-41B807ACB388}" srcOrd="0" destOrd="0" presId="urn:microsoft.com/office/officeart/2005/8/layout/arrow3"/>
    <dgm:cxn modelId="{0020D312-C791-4F8D-93C7-6B3993129E63}" type="presParOf" srcId="{5769275B-EFE3-4780-BFE3-41B807ACB388}" destId="{E012ADBD-F6BC-4734-8893-18E5D14E7D23}" srcOrd="0" destOrd="0" presId="urn:microsoft.com/office/officeart/2005/8/layout/arrow3"/>
    <dgm:cxn modelId="{E484CD24-0059-4527-8678-AF4CCE728DC7}" type="presParOf" srcId="{5769275B-EFE3-4780-BFE3-41B807ACB388}" destId="{4C79BFDF-3040-4011-98AE-ED2918F7819C}" srcOrd="1" destOrd="0" presId="urn:microsoft.com/office/officeart/2005/8/layout/arrow3"/>
    <dgm:cxn modelId="{699CE04A-8A6E-4323-A41C-5FADCAA2E701}" type="presParOf" srcId="{5769275B-EFE3-4780-BFE3-41B807ACB388}" destId="{2DFC6FAA-EED1-4D31-93D3-3E24FC1BB54A}" srcOrd="2" destOrd="0" presId="urn:microsoft.com/office/officeart/2005/8/layout/arrow3"/>
    <dgm:cxn modelId="{80E3FE57-A1BB-413A-82DA-977A9A01B98F}" type="presParOf" srcId="{5769275B-EFE3-4780-BFE3-41B807ACB388}" destId="{251DD501-8430-4E5F-B40C-6DACEC6AF59D}" srcOrd="3" destOrd="0" presId="urn:microsoft.com/office/officeart/2005/8/layout/arrow3"/>
    <dgm:cxn modelId="{3FE036CB-E897-4F7F-A4D1-AE87A56AD90D}" type="presParOf" srcId="{5769275B-EFE3-4780-BFE3-41B807ACB388}" destId="{12A882A0-90E6-4603-8595-51350B239FE0}"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defRPr>
            </a:lvl1pPr>
          </a:lstStyle>
          <a:p>
            <a:pPr>
              <a:defRPr/>
            </a:pPr>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smtClean="0">
                <a:latin typeface="+mn-lt"/>
              </a:defRPr>
            </a:lvl1pPr>
          </a:lstStyle>
          <a:p>
            <a:pPr>
              <a:defRPr/>
            </a:pPr>
            <a:fld id="{DC989AE6-7877-48F0-A6E5-49FC233CD0C8}" type="datetimeFigureOut">
              <a:rPr lang="sl-SI"/>
              <a:pPr>
                <a:defRPr/>
              </a:pPr>
              <a:t>12.12.2011</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defRPr>
            </a:lvl1pPr>
          </a:lstStyle>
          <a:p>
            <a:pPr>
              <a:defRPr/>
            </a:pPr>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smtClean="0">
                <a:latin typeface="+mn-lt"/>
              </a:defRPr>
            </a:lvl1pPr>
          </a:lstStyle>
          <a:p>
            <a:pPr>
              <a:defRPr/>
            </a:pPr>
            <a:fld id="{8CCCD67D-A2EF-448C-8DA5-A187DE457021}"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1. Gojenje</a:t>
            </a:r>
            <a:r>
              <a:rPr lang="sl-SI" baseline="0" dirty="0" smtClean="0"/>
              <a:t> bombaža (+ voda, pesticidi, umetna gnojila)</a:t>
            </a:r>
          </a:p>
          <a:p>
            <a:r>
              <a:rPr lang="sl-SI" baseline="0" dirty="0" smtClean="0"/>
              <a:t>2. Transport do tovarne (+ gorivo)</a:t>
            </a:r>
          </a:p>
          <a:p>
            <a:r>
              <a:rPr lang="sl-SI" baseline="0" dirty="0" smtClean="0"/>
              <a:t>3. Predenje</a:t>
            </a:r>
          </a:p>
          <a:p>
            <a:r>
              <a:rPr lang="sl-SI" baseline="0" dirty="0" err="1" smtClean="0"/>
              <a:t>4.Tkanje</a:t>
            </a:r>
            <a:endParaRPr lang="sl-SI" baseline="0" dirty="0" smtClean="0"/>
          </a:p>
          <a:p>
            <a:r>
              <a:rPr lang="sl-SI" baseline="0" dirty="0" smtClean="0"/>
              <a:t>5. Barvanje tekstila</a:t>
            </a:r>
          </a:p>
          <a:p>
            <a:r>
              <a:rPr lang="sl-SI" baseline="0" dirty="0" smtClean="0"/>
              <a:t>6. Obdelava s kemikalijami </a:t>
            </a:r>
            <a:endParaRPr lang="sl-SI" dirty="0"/>
          </a:p>
        </p:txBody>
      </p:sp>
      <p:sp>
        <p:nvSpPr>
          <p:cNvPr id="4" name="Slide Number Placeholder 3"/>
          <p:cNvSpPr>
            <a:spLocks noGrp="1"/>
          </p:cNvSpPr>
          <p:nvPr>
            <p:ph type="sldNum" sz="quarter" idx="10"/>
          </p:nvPr>
        </p:nvSpPr>
        <p:spPr/>
        <p:txBody>
          <a:bodyPr/>
          <a:lstStyle/>
          <a:p>
            <a:pPr>
              <a:defRPr/>
            </a:pPr>
            <a:fld id="{8CCCD67D-A2EF-448C-8DA5-A187DE457021}" type="slidenum">
              <a:rPr lang="sl-SI" smtClean="0"/>
              <a:pPr>
                <a:defRPr/>
              </a:pPr>
              <a:t>2</a:t>
            </a:fld>
            <a:endParaRPr 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pPr>
              <a:spcBef>
                <a:spcPct val="20000"/>
              </a:spcBef>
            </a:pPr>
            <a:r>
              <a:rPr lang="sl-SI" b="1" smtClean="0"/>
              <a:t>Za vsak hektar površin bombaža se uporabi </a:t>
            </a:r>
            <a:r>
              <a:rPr lang="sl-SI" b="1" smtClean="0">
                <a:solidFill>
                  <a:srgbClr val="FF0000"/>
                </a:solidFill>
              </a:rPr>
              <a:t>kilogram </a:t>
            </a:r>
            <a:r>
              <a:rPr lang="sl-SI" b="1" smtClean="0"/>
              <a:t>nevarnih pesticidov!</a:t>
            </a:r>
          </a:p>
          <a:p>
            <a:endParaRPr lang="sl-SI"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pPr>
              <a:spcBef>
                <a:spcPct val="20000"/>
              </a:spcBef>
            </a:pPr>
            <a:r>
              <a:rPr lang="sl-SI" sz="1200" kern="1200" dirty="0" smtClean="0">
                <a:solidFill>
                  <a:schemeClr val="tx1"/>
                </a:solidFill>
                <a:latin typeface="+mn-lt"/>
                <a:ea typeface="+mn-ea"/>
                <a:cs typeface="+mn-cs"/>
              </a:rPr>
              <a:t>Ko je rastlina končno zrasla, so jo obrale po vsej verjetnosti otroške roke. Na Uzbekistanskih poljih dela prisilno 1.4 milijona otrok. Si predstavljata, da je to število vseh Slovenskih otrok (287 000 otrok do 14 leta starosti), pomnoženo s 5</a:t>
            </a:r>
            <a:endParaRPr lang="sl-SI"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1. Gojenje</a:t>
            </a:r>
            <a:r>
              <a:rPr lang="sl-SI" baseline="0" dirty="0" smtClean="0"/>
              <a:t> bombaža (+ voda, pesticidi, umetna gnojila)</a:t>
            </a:r>
          </a:p>
          <a:p>
            <a:r>
              <a:rPr lang="sl-SI" baseline="0" dirty="0" smtClean="0"/>
              <a:t>2. Transport do tovarne (+ gorivo)</a:t>
            </a:r>
          </a:p>
          <a:p>
            <a:r>
              <a:rPr lang="sl-SI" baseline="0" dirty="0" smtClean="0"/>
              <a:t>3. Predenje</a:t>
            </a:r>
          </a:p>
          <a:p>
            <a:r>
              <a:rPr lang="sl-SI" baseline="0" dirty="0" err="1" smtClean="0"/>
              <a:t>4.Tkanje</a:t>
            </a:r>
            <a:endParaRPr lang="sl-SI" baseline="0" dirty="0" smtClean="0"/>
          </a:p>
          <a:p>
            <a:r>
              <a:rPr lang="sl-SI" baseline="0" dirty="0" smtClean="0"/>
              <a:t>5. Barvanje tekstila</a:t>
            </a:r>
          </a:p>
          <a:p>
            <a:r>
              <a:rPr lang="sl-SI" baseline="0" dirty="0" smtClean="0"/>
              <a:t>6. Obdelava s kemikalijami </a:t>
            </a:r>
            <a:endParaRPr lang="sl-SI" dirty="0"/>
          </a:p>
        </p:txBody>
      </p:sp>
      <p:sp>
        <p:nvSpPr>
          <p:cNvPr id="4" name="Slide Number Placeholder 3"/>
          <p:cNvSpPr>
            <a:spLocks noGrp="1"/>
          </p:cNvSpPr>
          <p:nvPr>
            <p:ph type="sldNum" sz="quarter" idx="10"/>
          </p:nvPr>
        </p:nvSpPr>
        <p:spPr/>
        <p:txBody>
          <a:bodyPr/>
          <a:lstStyle/>
          <a:p>
            <a:pPr>
              <a:defRPr/>
            </a:pPr>
            <a:fld id="{8CCCD67D-A2EF-448C-8DA5-A187DE457021}" type="slidenum">
              <a:rPr lang="sl-SI" smtClean="0"/>
              <a:pPr>
                <a:defRPr/>
              </a:pPr>
              <a:t>14</a:t>
            </a:fld>
            <a:endParaRPr 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1. Gojenje</a:t>
            </a:r>
            <a:r>
              <a:rPr lang="sl-SI" baseline="0" dirty="0" smtClean="0"/>
              <a:t> bombaža (+ voda, pesticidi, umetna gnojila)</a:t>
            </a:r>
          </a:p>
          <a:p>
            <a:r>
              <a:rPr lang="sl-SI" baseline="0" dirty="0" smtClean="0"/>
              <a:t>2. Transport do tovarne (+ gorivo)</a:t>
            </a:r>
          </a:p>
          <a:p>
            <a:r>
              <a:rPr lang="sl-SI" baseline="0" dirty="0" smtClean="0"/>
              <a:t>3. Predenje</a:t>
            </a:r>
          </a:p>
          <a:p>
            <a:r>
              <a:rPr lang="sl-SI" baseline="0" dirty="0" err="1" smtClean="0"/>
              <a:t>4.Tkanje</a:t>
            </a:r>
            <a:endParaRPr lang="sl-SI" baseline="0" dirty="0" smtClean="0"/>
          </a:p>
          <a:p>
            <a:r>
              <a:rPr lang="sl-SI" baseline="0" dirty="0" smtClean="0"/>
              <a:t>5. Barvanje tekstila</a:t>
            </a:r>
          </a:p>
          <a:p>
            <a:r>
              <a:rPr lang="sl-SI" baseline="0" dirty="0" smtClean="0"/>
              <a:t>6. Obdelava s kemikalijami </a:t>
            </a:r>
            <a:endParaRPr lang="sl-SI" dirty="0"/>
          </a:p>
        </p:txBody>
      </p:sp>
      <p:sp>
        <p:nvSpPr>
          <p:cNvPr id="4" name="Slide Number Placeholder 3"/>
          <p:cNvSpPr>
            <a:spLocks noGrp="1"/>
          </p:cNvSpPr>
          <p:nvPr>
            <p:ph type="sldNum" sz="quarter" idx="10"/>
          </p:nvPr>
        </p:nvSpPr>
        <p:spPr/>
        <p:txBody>
          <a:bodyPr/>
          <a:lstStyle/>
          <a:p>
            <a:pPr>
              <a:defRPr/>
            </a:pPr>
            <a:fld id="{8CCCD67D-A2EF-448C-8DA5-A187DE457021}" type="slidenum">
              <a:rPr lang="sl-SI" smtClean="0"/>
              <a:pPr>
                <a:defRPr/>
              </a:pPr>
              <a:t>15</a:t>
            </a:fld>
            <a:endParaRPr 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1. Gojenje</a:t>
            </a:r>
            <a:r>
              <a:rPr lang="sl-SI" baseline="0" dirty="0" smtClean="0"/>
              <a:t> bombaža (+ voda, pesticidi, umetna gnojila)</a:t>
            </a:r>
          </a:p>
          <a:p>
            <a:r>
              <a:rPr lang="sl-SI" baseline="0" dirty="0" smtClean="0"/>
              <a:t>2. Transport do tovarne (+ gorivo)</a:t>
            </a:r>
          </a:p>
          <a:p>
            <a:r>
              <a:rPr lang="sl-SI" baseline="0" dirty="0" smtClean="0"/>
              <a:t>3. Predenje</a:t>
            </a:r>
          </a:p>
          <a:p>
            <a:r>
              <a:rPr lang="sl-SI" baseline="0" dirty="0" err="1" smtClean="0"/>
              <a:t>4.Tkanje</a:t>
            </a:r>
            <a:endParaRPr lang="sl-SI" baseline="0" dirty="0" smtClean="0"/>
          </a:p>
          <a:p>
            <a:r>
              <a:rPr lang="sl-SI" baseline="0" dirty="0" smtClean="0"/>
              <a:t>5. Barvanje tekstila</a:t>
            </a:r>
          </a:p>
          <a:p>
            <a:r>
              <a:rPr lang="sl-SI" baseline="0" dirty="0" smtClean="0"/>
              <a:t>6. Obdelava s kemikalijami </a:t>
            </a:r>
            <a:endParaRPr lang="sl-SI" dirty="0"/>
          </a:p>
        </p:txBody>
      </p:sp>
      <p:sp>
        <p:nvSpPr>
          <p:cNvPr id="4" name="Slide Number Placeholder 3"/>
          <p:cNvSpPr>
            <a:spLocks noGrp="1"/>
          </p:cNvSpPr>
          <p:nvPr>
            <p:ph type="sldNum" sz="quarter" idx="10"/>
          </p:nvPr>
        </p:nvSpPr>
        <p:spPr/>
        <p:txBody>
          <a:bodyPr/>
          <a:lstStyle/>
          <a:p>
            <a:pPr>
              <a:defRPr/>
            </a:pPr>
            <a:fld id="{8CCCD67D-A2EF-448C-8DA5-A187DE457021}" type="slidenum">
              <a:rPr lang="sl-SI" smtClean="0"/>
              <a:pPr>
                <a:defRPr/>
              </a:pPr>
              <a:t>16</a:t>
            </a:fld>
            <a:endParaRPr 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Ograda stranske slike 1"/>
          <p:cNvSpPr>
            <a:spLocks noGrp="1" noRot="1" noChangeAspect="1"/>
          </p:cNvSpPr>
          <p:nvPr>
            <p:ph type="sldImg"/>
          </p:nvPr>
        </p:nvSpPr>
        <p:spPr bwMode="auto">
          <a:noFill/>
          <a:ln>
            <a:solidFill>
              <a:srgbClr val="000000"/>
            </a:solidFill>
            <a:miter lim="800000"/>
            <a:headEnd/>
            <a:tailEnd/>
          </a:ln>
        </p:spPr>
      </p:sp>
      <p:sp>
        <p:nvSpPr>
          <p:cNvPr id="25602"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l-SI" b="1" smtClean="0"/>
              <a:t>Delavci nosijo zaščitne maske pred kemikalijami.</a:t>
            </a:r>
          </a:p>
        </p:txBody>
      </p:sp>
      <p:sp>
        <p:nvSpPr>
          <p:cNvPr id="25603"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31D80E-AD43-4287-83DD-A3BC5154B181}" type="slidenum">
              <a:rPr lang="sl-SI"/>
              <a:pPr fontAlgn="base">
                <a:spcBef>
                  <a:spcPct val="0"/>
                </a:spcBef>
                <a:spcAft>
                  <a:spcPct val="0"/>
                </a:spcAft>
              </a:pPr>
              <a:t>17</a:t>
            </a:fld>
            <a:endParaRPr 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1. Gojenje</a:t>
            </a:r>
            <a:r>
              <a:rPr lang="sl-SI" baseline="0" dirty="0" smtClean="0"/>
              <a:t> bombaža (+ voda, pesticidi, umetna gnojila)</a:t>
            </a:r>
          </a:p>
          <a:p>
            <a:r>
              <a:rPr lang="sl-SI" baseline="0" dirty="0" smtClean="0"/>
              <a:t>2. Transport do tovarne (+ gorivo)</a:t>
            </a:r>
          </a:p>
          <a:p>
            <a:r>
              <a:rPr lang="sl-SI" baseline="0" dirty="0" smtClean="0"/>
              <a:t>3. Predenje</a:t>
            </a:r>
          </a:p>
          <a:p>
            <a:r>
              <a:rPr lang="sl-SI" baseline="0" dirty="0" err="1" smtClean="0"/>
              <a:t>4.Tkanje</a:t>
            </a:r>
            <a:endParaRPr lang="sl-SI" baseline="0" dirty="0" smtClean="0"/>
          </a:p>
          <a:p>
            <a:r>
              <a:rPr lang="sl-SI" baseline="0" dirty="0" smtClean="0"/>
              <a:t>5. Barvanje tekstila</a:t>
            </a:r>
          </a:p>
          <a:p>
            <a:r>
              <a:rPr lang="sl-SI" baseline="0" dirty="0" smtClean="0"/>
              <a:t>6. Obdelava s kemikalijami </a:t>
            </a:r>
            <a:endParaRPr lang="sl-SI" dirty="0"/>
          </a:p>
        </p:txBody>
      </p:sp>
      <p:sp>
        <p:nvSpPr>
          <p:cNvPr id="4" name="Slide Number Placeholder 3"/>
          <p:cNvSpPr>
            <a:spLocks noGrp="1"/>
          </p:cNvSpPr>
          <p:nvPr>
            <p:ph type="sldNum" sz="quarter" idx="10"/>
          </p:nvPr>
        </p:nvSpPr>
        <p:spPr/>
        <p:txBody>
          <a:bodyPr/>
          <a:lstStyle/>
          <a:p>
            <a:pPr>
              <a:defRPr/>
            </a:pPr>
            <a:fld id="{8CCCD67D-A2EF-448C-8DA5-A187DE457021}" type="slidenum">
              <a:rPr lang="sl-SI" smtClean="0"/>
              <a:pPr>
                <a:defRPr/>
              </a:pPr>
              <a:t>18</a:t>
            </a:fld>
            <a:endParaRPr 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1. Gojenje</a:t>
            </a:r>
            <a:r>
              <a:rPr lang="sl-SI" baseline="0" dirty="0" smtClean="0"/>
              <a:t> bombaža (+ voda, pesticidi, umetna gnojila)</a:t>
            </a:r>
          </a:p>
          <a:p>
            <a:r>
              <a:rPr lang="sl-SI" baseline="0" dirty="0" smtClean="0"/>
              <a:t>2. Transport do tovarne (+ gorivo)</a:t>
            </a:r>
          </a:p>
          <a:p>
            <a:r>
              <a:rPr lang="sl-SI" baseline="0" dirty="0" smtClean="0"/>
              <a:t>3. Predenje</a:t>
            </a:r>
          </a:p>
          <a:p>
            <a:r>
              <a:rPr lang="sl-SI" baseline="0" dirty="0" err="1" smtClean="0"/>
              <a:t>4.Tkanje</a:t>
            </a:r>
            <a:endParaRPr lang="sl-SI" baseline="0" dirty="0" smtClean="0"/>
          </a:p>
          <a:p>
            <a:r>
              <a:rPr lang="sl-SI" baseline="0" dirty="0" smtClean="0"/>
              <a:t>5. Barvanje tekstila</a:t>
            </a:r>
          </a:p>
          <a:p>
            <a:r>
              <a:rPr lang="sl-SI" baseline="0" dirty="0" smtClean="0"/>
              <a:t>6. Obdelava s kemikalijami </a:t>
            </a:r>
            <a:endParaRPr lang="sl-SI" dirty="0"/>
          </a:p>
        </p:txBody>
      </p:sp>
      <p:sp>
        <p:nvSpPr>
          <p:cNvPr id="4" name="Slide Number Placeholder 3"/>
          <p:cNvSpPr>
            <a:spLocks noGrp="1"/>
          </p:cNvSpPr>
          <p:nvPr>
            <p:ph type="sldNum" sz="quarter" idx="10"/>
          </p:nvPr>
        </p:nvSpPr>
        <p:spPr/>
        <p:txBody>
          <a:bodyPr/>
          <a:lstStyle/>
          <a:p>
            <a:pPr>
              <a:defRPr/>
            </a:pPr>
            <a:fld id="{8CCCD67D-A2EF-448C-8DA5-A187DE457021}" type="slidenum">
              <a:rPr lang="sl-SI" smtClean="0"/>
              <a:pPr>
                <a:defRPr/>
              </a:pPr>
              <a:t>19</a:t>
            </a:fld>
            <a:endParaRPr 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1. Gojenje</a:t>
            </a:r>
            <a:r>
              <a:rPr lang="sl-SI" baseline="0" dirty="0" smtClean="0"/>
              <a:t> bombaža (+ voda, pesticidi, umetna gnojila)</a:t>
            </a:r>
          </a:p>
          <a:p>
            <a:r>
              <a:rPr lang="sl-SI" baseline="0" dirty="0" smtClean="0"/>
              <a:t>2. Transport do tovarne (+ gorivo)</a:t>
            </a:r>
          </a:p>
          <a:p>
            <a:r>
              <a:rPr lang="sl-SI" baseline="0" dirty="0" smtClean="0"/>
              <a:t>3. Predenje</a:t>
            </a:r>
          </a:p>
          <a:p>
            <a:r>
              <a:rPr lang="sl-SI" baseline="0" dirty="0" err="1" smtClean="0"/>
              <a:t>4.Tkanje</a:t>
            </a:r>
            <a:endParaRPr lang="sl-SI" baseline="0" dirty="0" smtClean="0"/>
          </a:p>
          <a:p>
            <a:r>
              <a:rPr lang="sl-SI" baseline="0" dirty="0" smtClean="0"/>
              <a:t>5. Barvanje tekstila</a:t>
            </a:r>
          </a:p>
          <a:p>
            <a:r>
              <a:rPr lang="sl-SI" baseline="0" dirty="0" smtClean="0"/>
              <a:t>6. Obdelava s kemikalijami </a:t>
            </a:r>
            <a:endParaRPr lang="sl-SI" dirty="0"/>
          </a:p>
        </p:txBody>
      </p:sp>
      <p:sp>
        <p:nvSpPr>
          <p:cNvPr id="4" name="Slide Number Placeholder 3"/>
          <p:cNvSpPr>
            <a:spLocks noGrp="1"/>
          </p:cNvSpPr>
          <p:nvPr>
            <p:ph type="sldNum" sz="quarter" idx="10"/>
          </p:nvPr>
        </p:nvSpPr>
        <p:spPr/>
        <p:txBody>
          <a:bodyPr/>
          <a:lstStyle/>
          <a:p>
            <a:pPr>
              <a:defRPr/>
            </a:pPr>
            <a:fld id="{8CCCD67D-A2EF-448C-8DA5-A187DE457021}" type="slidenum">
              <a:rPr lang="sl-SI" smtClean="0"/>
              <a:pPr>
                <a:defRPr/>
              </a:pPr>
              <a:t>20</a:t>
            </a:fld>
            <a:endParaRPr lang="sl-S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1. Gojenje</a:t>
            </a:r>
            <a:r>
              <a:rPr lang="sl-SI" baseline="0" dirty="0" smtClean="0"/>
              <a:t> bombaža (+ voda, pesticidi, umetna gnojila)</a:t>
            </a:r>
          </a:p>
          <a:p>
            <a:r>
              <a:rPr lang="sl-SI" baseline="0" dirty="0" smtClean="0"/>
              <a:t>2. Transport do tovarne (+ gorivo)</a:t>
            </a:r>
          </a:p>
          <a:p>
            <a:r>
              <a:rPr lang="sl-SI" baseline="0" dirty="0" smtClean="0"/>
              <a:t>3. Predenje</a:t>
            </a:r>
          </a:p>
          <a:p>
            <a:r>
              <a:rPr lang="sl-SI" baseline="0" dirty="0" err="1" smtClean="0"/>
              <a:t>4.Tkanje</a:t>
            </a:r>
            <a:endParaRPr lang="sl-SI" baseline="0" dirty="0" smtClean="0"/>
          </a:p>
          <a:p>
            <a:r>
              <a:rPr lang="sl-SI" baseline="0" dirty="0" smtClean="0"/>
              <a:t>5. Barvanje tekstila</a:t>
            </a:r>
          </a:p>
          <a:p>
            <a:r>
              <a:rPr lang="sl-SI" baseline="0" dirty="0" smtClean="0"/>
              <a:t>6. Obdelava s kemikalijami </a:t>
            </a:r>
            <a:endParaRPr lang="sl-SI" dirty="0"/>
          </a:p>
        </p:txBody>
      </p:sp>
      <p:sp>
        <p:nvSpPr>
          <p:cNvPr id="4" name="Slide Number Placeholder 3"/>
          <p:cNvSpPr>
            <a:spLocks noGrp="1"/>
          </p:cNvSpPr>
          <p:nvPr>
            <p:ph type="sldNum" sz="quarter" idx="10"/>
          </p:nvPr>
        </p:nvSpPr>
        <p:spPr/>
        <p:txBody>
          <a:bodyPr/>
          <a:lstStyle/>
          <a:p>
            <a:pPr>
              <a:defRPr/>
            </a:pPr>
            <a:fld id="{8CCCD67D-A2EF-448C-8DA5-A187DE457021}" type="slidenum">
              <a:rPr lang="sl-SI" smtClean="0"/>
              <a:pPr>
                <a:defRPr/>
              </a:pPr>
              <a:t>21</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sl-SI" sz="1200" dirty="0" smtClean="0"/>
              <a:t>Največji proizvajalci bombaža</a:t>
            </a:r>
            <a:r>
              <a:rPr lang="sl-SI" sz="1200" dirty="0" smtClean="0">
                <a:latin typeface="Arial" charset="0"/>
              </a:rPr>
              <a:t>:</a:t>
            </a:r>
            <a:r>
              <a:rPr lang="sl-SI" sz="1200" dirty="0" smtClean="0"/>
              <a:t> </a:t>
            </a:r>
            <a:r>
              <a:rPr lang="sl-SI" sz="1200" dirty="0" smtClean="0">
                <a:latin typeface="Arial" charset="0"/>
              </a:rPr>
              <a:t>ZDA</a:t>
            </a:r>
            <a:r>
              <a:rPr lang="sl-SI" sz="1200" dirty="0" smtClean="0"/>
              <a:t>, Kitajska, Indija, Pakistan, Uzbekistan in Turčija </a:t>
            </a:r>
          </a:p>
          <a:p>
            <a:endParaRPr lang="sl-SI" dirty="0"/>
          </a:p>
        </p:txBody>
      </p:sp>
      <p:sp>
        <p:nvSpPr>
          <p:cNvPr id="4" name="Slide Number Placeholder 3"/>
          <p:cNvSpPr>
            <a:spLocks noGrp="1"/>
          </p:cNvSpPr>
          <p:nvPr>
            <p:ph type="sldNum" sz="quarter" idx="10"/>
          </p:nvPr>
        </p:nvSpPr>
        <p:spPr/>
        <p:txBody>
          <a:bodyPr/>
          <a:lstStyle/>
          <a:p>
            <a:pPr>
              <a:defRPr/>
            </a:pPr>
            <a:fld id="{8CCCD67D-A2EF-448C-8DA5-A187DE457021}" type="slidenum">
              <a:rPr lang="sl-SI" smtClean="0"/>
              <a:pPr>
                <a:defRPr/>
              </a:pPr>
              <a:t>3</a:t>
            </a:fld>
            <a:endParaRPr lang="sl-S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1. Gojenje</a:t>
            </a:r>
            <a:r>
              <a:rPr lang="sl-SI" baseline="0" dirty="0" smtClean="0"/>
              <a:t> bombaža (+ voda, pesticidi, umetna gnojila)</a:t>
            </a:r>
          </a:p>
          <a:p>
            <a:r>
              <a:rPr lang="sl-SI" baseline="0" dirty="0" smtClean="0"/>
              <a:t>2. Transport do tovarne (+ gorivo)</a:t>
            </a:r>
          </a:p>
          <a:p>
            <a:r>
              <a:rPr lang="sl-SI" baseline="0" dirty="0" smtClean="0"/>
              <a:t>3. Predenje</a:t>
            </a:r>
          </a:p>
          <a:p>
            <a:r>
              <a:rPr lang="sl-SI" baseline="0" dirty="0" err="1" smtClean="0"/>
              <a:t>4.Tkanje</a:t>
            </a:r>
            <a:endParaRPr lang="sl-SI" baseline="0" dirty="0" smtClean="0"/>
          </a:p>
          <a:p>
            <a:r>
              <a:rPr lang="sl-SI" baseline="0" dirty="0" smtClean="0"/>
              <a:t>5. Barvanje tekstila</a:t>
            </a:r>
          </a:p>
          <a:p>
            <a:r>
              <a:rPr lang="sl-SI" baseline="0" dirty="0" smtClean="0"/>
              <a:t>6. Obdelava s kemikalijami </a:t>
            </a:r>
            <a:endParaRPr lang="sl-SI" dirty="0"/>
          </a:p>
        </p:txBody>
      </p:sp>
      <p:sp>
        <p:nvSpPr>
          <p:cNvPr id="4" name="Slide Number Placeholder 3"/>
          <p:cNvSpPr>
            <a:spLocks noGrp="1"/>
          </p:cNvSpPr>
          <p:nvPr>
            <p:ph type="sldNum" sz="quarter" idx="10"/>
          </p:nvPr>
        </p:nvSpPr>
        <p:spPr/>
        <p:txBody>
          <a:bodyPr/>
          <a:lstStyle/>
          <a:p>
            <a:pPr>
              <a:defRPr/>
            </a:pPr>
            <a:fld id="{8CCCD67D-A2EF-448C-8DA5-A187DE457021}" type="slidenum">
              <a:rPr lang="sl-SI" smtClean="0"/>
              <a:pPr>
                <a:defRPr/>
              </a:pPr>
              <a:t>22</a:t>
            </a:fld>
            <a:endParaRPr lang="sl-S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1. Gojenje</a:t>
            </a:r>
            <a:r>
              <a:rPr lang="sl-SI" baseline="0" dirty="0" smtClean="0"/>
              <a:t> bombaža (+ voda, pesticidi, umetna gnojila)</a:t>
            </a:r>
          </a:p>
          <a:p>
            <a:r>
              <a:rPr lang="sl-SI" baseline="0" dirty="0" smtClean="0"/>
              <a:t>2. Transport do tovarne (+ gorivo)</a:t>
            </a:r>
          </a:p>
          <a:p>
            <a:r>
              <a:rPr lang="sl-SI" baseline="0" dirty="0" smtClean="0"/>
              <a:t>3. Predenje</a:t>
            </a:r>
          </a:p>
          <a:p>
            <a:r>
              <a:rPr lang="sl-SI" baseline="0" dirty="0" err="1" smtClean="0"/>
              <a:t>4.Tkanje</a:t>
            </a:r>
            <a:endParaRPr lang="sl-SI" baseline="0" dirty="0" smtClean="0"/>
          </a:p>
          <a:p>
            <a:r>
              <a:rPr lang="sl-SI" baseline="0" dirty="0" smtClean="0"/>
              <a:t>5. Barvanje tekstila</a:t>
            </a:r>
          </a:p>
          <a:p>
            <a:r>
              <a:rPr lang="sl-SI" baseline="0" dirty="0" smtClean="0"/>
              <a:t>6. Obdelava s kemikalijami </a:t>
            </a:r>
            <a:endParaRPr lang="sl-SI" dirty="0"/>
          </a:p>
        </p:txBody>
      </p:sp>
      <p:sp>
        <p:nvSpPr>
          <p:cNvPr id="4" name="Slide Number Placeholder 3"/>
          <p:cNvSpPr>
            <a:spLocks noGrp="1"/>
          </p:cNvSpPr>
          <p:nvPr>
            <p:ph type="sldNum" sz="quarter" idx="10"/>
          </p:nvPr>
        </p:nvSpPr>
        <p:spPr/>
        <p:txBody>
          <a:bodyPr/>
          <a:lstStyle/>
          <a:p>
            <a:pPr>
              <a:defRPr/>
            </a:pPr>
            <a:fld id="{8CCCD67D-A2EF-448C-8DA5-A187DE457021}" type="slidenum">
              <a:rPr lang="sl-SI" smtClean="0"/>
              <a:pPr>
                <a:defRPr/>
              </a:pPr>
              <a:t>23</a:t>
            </a:fld>
            <a:endParaRPr lang="sl-S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1. Gojenje</a:t>
            </a:r>
            <a:r>
              <a:rPr lang="sl-SI" baseline="0" dirty="0" smtClean="0"/>
              <a:t> bombaža (+ voda, pesticidi, umetna gnojila)</a:t>
            </a:r>
          </a:p>
          <a:p>
            <a:r>
              <a:rPr lang="sl-SI" baseline="0" dirty="0" smtClean="0"/>
              <a:t>2. Transport do tovarne (+ gorivo)</a:t>
            </a:r>
          </a:p>
          <a:p>
            <a:r>
              <a:rPr lang="sl-SI" baseline="0" dirty="0" smtClean="0"/>
              <a:t>3. Predenje</a:t>
            </a:r>
          </a:p>
          <a:p>
            <a:r>
              <a:rPr lang="sl-SI" baseline="0" dirty="0" err="1" smtClean="0"/>
              <a:t>4.Tkanje</a:t>
            </a:r>
            <a:endParaRPr lang="sl-SI" baseline="0" dirty="0" smtClean="0"/>
          </a:p>
          <a:p>
            <a:r>
              <a:rPr lang="sl-SI" baseline="0" dirty="0" smtClean="0"/>
              <a:t>5. Barvanje tekstila</a:t>
            </a:r>
          </a:p>
          <a:p>
            <a:r>
              <a:rPr lang="sl-SI" baseline="0" dirty="0" smtClean="0"/>
              <a:t>6. Obdelava s kemikalijami </a:t>
            </a:r>
            <a:endParaRPr lang="sl-SI" dirty="0"/>
          </a:p>
        </p:txBody>
      </p:sp>
      <p:sp>
        <p:nvSpPr>
          <p:cNvPr id="4" name="Slide Number Placeholder 3"/>
          <p:cNvSpPr>
            <a:spLocks noGrp="1"/>
          </p:cNvSpPr>
          <p:nvPr>
            <p:ph type="sldNum" sz="quarter" idx="10"/>
          </p:nvPr>
        </p:nvSpPr>
        <p:spPr/>
        <p:txBody>
          <a:bodyPr/>
          <a:lstStyle/>
          <a:p>
            <a:pPr>
              <a:defRPr/>
            </a:pPr>
            <a:fld id="{8CCCD67D-A2EF-448C-8DA5-A187DE457021}" type="slidenum">
              <a:rPr lang="sl-SI" smtClean="0"/>
              <a:pPr>
                <a:defRPr/>
              </a:pPr>
              <a:t>24</a:t>
            </a:fld>
            <a:endParaRPr lang="sl-S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l-SI" dirty="0" smtClean="0"/>
              <a:t>1. Gojenje</a:t>
            </a:r>
            <a:r>
              <a:rPr lang="sl-SI" baseline="0" dirty="0" smtClean="0"/>
              <a:t> bombaža (+ voda, pesticidi, umetna gnojila)</a:t>
            </a:r>
          </a:p>
          <a:p>
            <a:r>
              <a:rPr lang="sl-SI" baseline="0" dirty="0" smtClean="0"/>
              <a:t>2. Transport do tovarne (+ gorivo)</a:t>
            </a:r>
          </a:p>
          <a:p>
            <a:r>
              <a:rPr lang="sl-SI" baseline="0" dirty="0" smtClean="0"/>
              <a:t>3. Predenje</a:t>
            </a:r>
          </a:p>
          <a:p>
            <a:r>
              <a:rPr lang="sl-SI" baseline="0" dirty="0" err="1" smtClean="0"/>
              <a:t>4.Tkanje</a:t>
            </a:r>
            <a:endParaRPr lang="sl-SI" baseline="0" dirty="0" smtClean="0"/>
          </a:p>
          <a:p>
            <a:r>
              <a:rPr lang="sl-SI" baseline="0" dirty="0" smtClean="0"/>
              <a:t>5. Barvanje tekstila</a:t>
            </a:r>
          </a:p>
          <a:p>
            <a:r>
              <a:rPr lang="sl-SI" baseline="0" dirty="0" smtClean="0"/>
              <a:t>6. Obdelava s kemikalijami </a:t>
            </a:r>
            <a:endParaRPr lang="sl-SI" dirty="0"/>
          </a:p>
        </p:txBody>
      </p:sp>
      <p:sp>
        <p:nvSpPr>
          <p:cNvPr id="4" name="Slide Number Placeholder 3"/>
          <p:cNvSpPr>
            <a:spLocks noGrp="1"/>
          </p:cNvSpPr>
          <p:nvPr>
            <p:ph type="sldNum" sz="quarter" idx="10"/>
          </p:nvPr>
        </p:nvSpPr>
        <p:spPr/>
        <p:txBody>
          <a:bodyPr/>
          <a:lstStyle/>
          <a:p>
            <a:pPr>
              <a:defRPr/>
            </a:pPr>
            <a:fld id="{8CCCD67D-A2EF-448C-8DA5-A187DE457021}" type="slidenum">
              <a:rPr lang="sl-SI" smtClean="0"/>
              <a:pPr>
                <a:defRPr/>
              </a:pPr>
              <a:t>25</a:t>
            </a:fld>
            <a:endParaRPr lang="sl-S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Ograda stranske slike 1"/>
          <p:cNvSpPr>
            <a:spLocks noGrp="1" noRot="1" noChangeAspect="1"/>
          </p:cNvSpPr>
          <p:nvPr>
            <p:ph type="sldImg"/>
          </p:nvPr>
        </p:nvSpPr>
        <p:spPr bwMode="auto">
          <a:noFill/>
          <a:ln>
            <a:solidFill>
              <a:srgbClr val="000000"/>
            </a:solidFill>
            <a:miter lim="800000"/>
            <a:headEnd/>
            <a:tailEnd/>
          </a:ln>
        </p:spPr>
      </p:sp>
      <p:sp>
        <p:nvSpPr>
          <p:cNvPr id="53250"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53251"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1797E9-9FA9-46B4-BA69-375461E34E1E}" type="slidenum">
              <a:rPr lang="sl-SI"/>
              <a:pPr fontAlgn="base">
                <a:spcBef>
                  <a:spcPct val="0"/>
                </a:spcBef>
                <a:spcAft>
                  <a:spcPct val="0"/>
                </a:spcAft>
              </a:pPr>
              <a:t>26</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Ograda stranske slike 1"/>
          <p:cNvSpPr>
            <a:spLocks noGrp="1" noRot="1" noChangeAspect="1" noTextEdit="1"/>
          </p:cNvSpPr>
          <p:nvPr>
            <p:ph type="sldImg"/>
          </p:nvPr>
        </p:nvSpPr>
        <p:spPr bwMode="auto">
          <a:noFill/>
          <a:ln>
            <a:solidFill>
              <a:srgbClr val="000000"/>
            </a:solidFill>
            <a:miter lim="800000"/>
            <a:headEnd/>
            <a:tailEnd/>
          </a:ln>
        </p:spPr>
      </p:sp>
      <p:sp>
        <p:nvSpPr>
          <p:cNvPr id="75779"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l-SI" smtClean="0"/>
              <a:t>Namakanje bombažnih polj.</a:t>
            </a:r>
          </a:p>
        </p:txBody>
      </p:sp>
      <p:sp>
        <p:nvSpPr>
          <p:cNvPr id="75780" name="Ograda številke diapoz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8B94937-9419-4463-9776-333D8588012F}" type="slidenum">
              <a:rPr lang="sl-SI" sz="1200" b="0">
                <a:latin typeface="Calibri" pitchFamily="34" charset="0"/>
              </a:rPr>
              <a:pPr algn="r"/>
              <a:t>4</a:t>
            </a:fld>
            <a:endParaRPr lang="sl-SI" sz="1200" b="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grada stranske slike 1"/>
          <p:cNvSpPr>
            <a:spLocks noGrp="1" noRot="1" noChangeAspect="1" noTextEdit="1"/>
          </p:cNvSpPr>
          <p:nvPr>
            <p:ph type="sldImg"/>
          </p:nvPr>
        </p:nvSpPr>
        <p:spPr bwMode="auto">
          <a:noFill/>
          <a:ln>
            <a:solidFill>
              <a:srgbClr val="000000"/>
            </a:solidFill>
            <a:miter lim="800000"/>
            <a:headEnd/>
            <a:tailEnd/>
          </a:ln>
        </p:spPr>
      </p:sp>
      <p:sp>
        <p:nvSpPr>
          <p:cNvPr id="77827"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l-SI" b="1" dirty="0" smtClean="0"/>
              <a:t>Arálsko jezero </a:t>
            </a:r>
            <a:r>
              <a:rPr lang="sl-SI" dirty="0" smtClean="0"/>
              <a:t>je celinsko jezero v Srednji Aziji. V preteklosti je veljal za enega od štirih največjih jezer na svetu s površino 68.000 kvadratnih kilometrov, velikost Aralskega jezera pa se stalno zmanjšuje od leta 1960.</a:t>
            </a:r>
          </a:p>
          <a:p>
            <a:pPr>
              <a:spcBef>
                <a:spcPct val="0"/>
              </a:spcBef>
            </a:pPr>
            <a:endParaRPr lang="sl-SI" u="sng" dirty="0" smtClean="0"/>
          </a:p>
          <a:p>
            <a:pPr>
              <a:spcBef>
                <a:spcPct val="0"/>
              </a:spcBef>
            </a:pPr>
            <a:r>
              <a:rPr lang="sl-SI" dirty="0" smtClean="0"/>
              <a:t>Zelo se krči zaradi preusmeritve obeh pritokov za namakanje, zaradi česar se zmanjšuje dotok (voda le redko priteče do jezera) in se zastruplja s kemičnimi snovmi, ki jih uporabljajo na namakalnih površinah ob rekah. Zaradi strupenih soli (prinaša jih veter z osušene kotanje nekdanjega jezera) so začeli propadati tudi nasadi bombaža ob rekah.</a:t>
            </a:r>
          </a:p>
          <a:p>
            <a:pPr>
              <a:spcBef>
                <a:spcPct val="0"/>
              </a:spcBef>
            </a:pPr>
            <a:endParaRPr lang="sl-SI" dirty="0" smtClean="0"/>
          </a:p>
          <a:p>
            <a:pPr>
              <a:spcBef>
                <a:spcPct val="0"/>
              </a:spcBef>
            </a:pPr>
            <a:r>
              <a:rPr lang="sl-SI" dirty="0" smtClean="0"/>
              <a:t>Vir: </a:t>
            </a:r>
            <a:r>
              <a:rPr lang="sl-SI" dirty="0" err="1" smtClean="0"/>
              <a:t>Wikipedia</a:t>
            </a:r>
            <a:endParaRPr lang="sl-SI" dirty="0" smtClean="0"/>
          </a:p>
        </p:txBody>
      </p:sp>
      <p:sp>
        <p:nvSpPr>
          <p:cNvPr id="77828" name="Ograda številke diapoz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E38280B-E395-46FA-8FA5-BACA8B78CC25}" type="slidenum">
              <a:rPr lang="sl-SI" sz="1200" b="0">
                <a:latin typeface="Calibri" pitchFamily="34" charset="0"/>
              </a:rPr>
              <a:pPr algn="r"/>
              <a:t>5</a:t>
            </a:fld>
            <a:endParaRPr lang="sl-SI" sz="1200" b="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Ograda stranske slike 1"/>
          <p:cNvSpPr>
            <a:spLocks noGrp="1" noRot="1" noChangeAspect="1" noTextEdit="1"/>
          </p:cNvSpPr>
          <p:nvPr>
            <p:ph type="sldImg"/>
          </p:nvPr>
        </p:nvSpPr>
        <p:spPr bwMode="auto">
          <a:noFill/>
          <a:ln>
            <a:solidFill>
              <a:srgbClr val="000000"/>
            </a:solidFill>
            <a:miter lim="800000"/>
            <a:headEnd/>
            <a:tailEnd/>
          </a:ln>
        </p:spPr>
      </p:sp>
      <p:sp>
        <p:nvSpPr>
          <p:cNvPr id="81923"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l-SI" smtClean="0"/>
              <a:t>Satelitski posnetek Aralskega jezera …</a:t>
            </a:r>
          </a:p>
        </p:txBody>
      </p:sp>
      <p:sp>
        <p:nvSpPr>
          <p:cNvPr id="81924" name="Ograda številke diapoz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F78FF08-C4B3-4BB6-ADEE-EA4049986E5F}" type="slidenum">
              <a:rPr lang="sl-SI" sz="1200" b="0">
                <a:latin typeface="Calibri" pitchFamily="34" charset="0"/>
              </a:rPr>
              <a:pPr algn="r"/>
              <a:t>7</a:t>
            </a:fld>
            <a:endParaRPr lang="sl-SI" sz="1200" b="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Ograda stranske slike 1"/>
          <p:cNvSpPr>
            <a:spLocks noGrp="1" noRot="1" noChangeAspect="1" noTextEdit="1"/>
          </p:cNvSpPr>
          <p:nvPr>
            <p:ph type="sldImg"/>
          </p:nvPr>
        </p:nvSpPr>
        <p:spPr bwMode="auto">
          <a:noFill/>
          <a:ln>
            <a:solidFill>
              <a:srgbClr val="000000"/>
            </a:solidFill>
            <a:miter lim="800000"/>
            <a:headEnd/>
            <a:tailEnd/>
          </a:ln>
        </p:spPr>
      </p:sp>
      <p:sp>
        <p:nvSpPr>
          <p:cNvPr id="83971"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b="1" smtClean="0"/>
          </a:p>
        </p:txBody>
      </p:sp>
      <p:sp>
        <p:nvSpPr>
          <p:cNvPr id="83972" name="Ograda številke diapoz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AD546A1-BB4E-4B0A-B551-DB010437649D}" type="slidenum">
              <a:rPr lang="sl-SI" sz="1200" b="0">
                <a:latin typeface="Calibri" pitchFamily="34" charset="0"/>
              </a:rPr>
              <a:pPr algn="r"/>
              <a:t>8</a:t>
            </a:fld>
            <a:endParaRPr lang="sl-SI" sz="1200" b="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r>
              <a:rPr lang="sl-SI" b="1" smtClean="0">
                <a:latin typeface="Arial" charset="0"/>
              </a:rPr>
              <a:t>Večina misli, da je bombaž naravno vlakno … Pa je res tako?</a:t>
            </a:r>
          </a:p>
          <a:p>
            <a:endParaRPr lang="sl-S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Ograda stranske slike 1"/>
          <p:cNvSpPr>
            <a:spLocks noGrp="1" noRot="1" noChangeAspect="1"/>
          </p:cNvSpPr>
          <p:nvPr>
            <p:ph type="sldImg"/>
          </p:nvPr>
        </p:nvSpPr>
        <p:spPr bwMode="auto">
          <a:noFill/>
          <a:ln>
            <a:solidFill>
              <a:srgbClr val="000000"/>
            </a:solidFill>
            <a:miter lim="800000"/>
            <a:headEnd/>
            <a:tailEnd/>
          </a:ln>
        </p:spPr>
      </p:sp>
      <p:sp>
        <p:nvSpPr>
          <p:cNvPr id="23554" name="Ograda opomb 2"/>
          <p:cNvSpPr>
            <a:spLocks noGrp="1"/>
          </p:cNvSpPr>
          <p:nvPr>
            <p:ph type="body" idx="1"/>
          </p:nvPr>
        </p:nvSpPr>
        <p:spPr bwMode="auto">
          <a:noFill/>
        </p:spPr>
        <p:txBody>
          <a:bodyPr wrap="square" numCol="1" anchor="t" anchorCtr="0" compatLnSpc="1">
            <a:prstTxWarp prst="textNoShape">
              <a:avLst/>
            </a:prstTxWarp>
          </a:bodyPr>
          <a:lstStyle/>
          <a:p>
            <a:pPr algn="just">
              <a:spcBef>
                <a:spcPct val="0"/>
              </a:spcBef>
            </a:pPr>
            <a:r>
              <a:rPr lang="sl-SI" b="1" smtClean="0"/>
              <a:t>Delavec v proizvodnji bombaža nosi zaščitno masko … </a:t>
            </a:r>
          </a:p>
        </p:txBody>
      </p:sp>
      <p:sp>
        <p:nvSpPr>
          <p:cNvPr id="23555"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629BA3-AB9C-4F7B-9D89-B9B9187A33E8}" type="slidenum">
              <a:rPr lang="sl-SI"/>
              <a:pPr fontAlgn="base">
                <a:spcBef>
                  <a:spcPct val="0"/>
                </a:spcBef>
                <a:spcAft>
                  <a:spcPct val="0"/>
                </a:spcAft>
              </a:pPr>
              <a:t>10</a:t>
            </a:fld>
            <a:endParaRPr 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grada stranske slike 1"/>
          <p:cNvSpPr>
            <a:spLocks noGrp="1" noRot="1" noChangeAspect="1"/>
          </p:cNvSpPr>
          <p:nvPr>
            <p:ph type="sldImg"/>
          </p:nvPr>
        </p:nvSpPr>
        <p:spPr bwMode="auto">
          <a:noFill/>
          <a:ln>
            <a:solidFill>
              <a:srgbClr val="000000"/>
            </a:solidFill>
            <a:miter lim="800000"/>
            <a:headEnd/>
            <a:tailEnd/>
          </a:ln>
        </p:spPr>
      </p:sp>
      <p:sp>
        <p:nvSpPr>
          <p:cNvPr id="30722" name="Ograda opomb 2"/>
          <p:cNvSpPr>
            <a:spLocks noGrp="1"/>
          </p:cNvSpPr>
          <p:nvPr>
            <p:ph type="body" idx="1"/>
          </p:nvPr>
        </p:nvSpPr>
        <p:spPr bwMode="auto">
          <a:noFill/>
        </p:spPr>
        <p:txBody>
          <a:bodyPr wrap="square" numCol="1" anchor="t" anchorCtr="0" compatLnSpc="1">
            <a:prstTxWarp prst="textNoShape">
              <a:avLst/>
            </a:prstTxWarp>
          </a:bodyPr>
          <a:lstStyle/>
          <a:p>
            <a:r>
              <a:rPr lang="sl-SI" sz="900" b="1" smtClean="0"/>
              <a:t>Bombaž gojijo na 2.5 % obdelovalnih površin.</a:t>
            </a:r>
          </a:p>
          <a:p>
            <a:r>
              <a:rPr lang="sl-SI" sz="900" b="1" smtClean="0"/>
              <a:t>Pri pridelavi porabijo 16 % svet. proizvodnje insekticidov</a:t>
            </a:r>
          </a:p>
        </p:txBody>
      </p:sp>
      <p:sp>
        <p:nvSpPr>
          <p:cNvPr id="30723"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F470B7-E46B-437C-A272-D80EE5271384}" type="slidenum">
              <a:rPr lang="sl-SI"/>
              <a:pPr fontAlgn="base">
                <a:spcBef>
                  <a:spcPct val="0"/>
                </a:spcBef>
                <a:spcAft>
                  <a:spcPct val="0"/>
                </a:spcAft>
              </a:pPr>
              <a:t>11</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0EB17AA6-0636-4363-BFAD-031E30920B0B}" type="datetimeFigureOut">
              <a:rPr lang="sl-SI"/>
              <a:pPr>
                <a:defRPr/>
              </a:pPr>
              <a:t>12.12.2011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02B2D5A2-CEA9-4F12-9933-B4C813187088}" type="slidenum">
              <a:rPr lang="sl-SI"/>
              <a:pPr>
                <a:defRPr/>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ED92BF52-380A-44DB-BC02-FD85FBBC792C}" type="datetimeFigureOut">
              <a:rPr lang="sl-SI"/>
              <a:pPr>
                <a:defRPr/>
              </a:pPr>
              <a:t>12.12.2011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E0EDDBBA-B5AE-41ED-A016-5DA7B9C07F0F}" type="slidenum">
              <a:rPr lang="sl-SI"/>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1131F7C1-4D19-4601-AFA8-B56974108C7D}" type="datetimeFigureOut">
              <a:rPr lang="sl-SI"/>
              <a:pPr>
                <a:defRPr/>
              </a:pPr>
              <a:t>12.12.2011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6C46C260-FF58-4B08-8304-BF0B23BFD527}" type="slidenum">
              <a:rPr lang="sl-SI"/>
              <a:pPr>
                <a:defRPr/>
              </a:pPr>
              <a:t>‹#›</a:t>
            </a:fld>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p>
            <a:fld id="{035E7C09-1C7D-436A-90A0-E4771AD5D8A0}" type="datetimeFigureOut">
              <a:rPr lang="sl-SI" smtClean="0"/>
              <a:pPr/>
              <a:t>12.12.2011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91BC28-E21C-4DEC-9D38-310187E5E858}" type="slidenum">
              <a:rPr lang="sl-SI" smtClean="0"/>
              <a:pPr/>
              <a:t>‹#›</a:t>
            </a:fld>
            <a:endParaRPr lang="sl-S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035E7C09-1C7D-436A-90A0-E4771AD5D8A0}" type="datetimeFigureOut">
              <a:rPr lang="sl-SI" smtClean="0"/>
              <a:pPr/>
              <a:t>12.12.2011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91BC28-E21C-4DEC-9D38-310187E5E858}" type="slidenum">
              <a:rPr lang="sl-SI" smtClean="0"/>
              <a:pPr/>
              <a:t>‹#›</a:t>
            </a:fld>
            <a:endParaRPr lang="sl-S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5E7C09-1C7D-436A-90A0-E4771AD5D8A0}" type="datetimeFigureOut">
              <a:rPr lang="sl-SI" smtClean="0"/>
              <a:pPr/>
              <a:t>12.12.2011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91BC28-E21C-4DEC-9D38-310187E5E858}" type="slidenum">
              <a:rPr lang="sl-SI" smtClean="0"/>
              <a:pPr/>
              <a:t>‹#›</a:t>
            </a:fld>
            <a:endParaRPr lang="sl-S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p>
            <a:fld id="{035E7C09-1C7D-436A-90A0-E4771AD5D8A0}" type="datetimeFigureOut">
              <a:rPr lang="sl-SI" smtClean="0"/>
              <a:pPr/>
              <a:t>12.12.2011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091BC28-E21C-4DEC-9D38-310187E5E858}" type="slidenum">
              <a:rPr lang="sl-SI" smtClean="0"/>
              <a:pPr/>
              <a:t>‹#›</a:t>
            </a:fld>
            <a:endParaRPr lang="sl-S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p>
            <a:fld id="{035E7C09-1C7D-436A-90A0-E4771AD5D8A0}" type="datetimeFigureOut">
              <a:rPr lang="sl-SI" smtClean="0"/>
              <a:pPr/>
              <a:t>12.12.2011</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B091BC28-E21C-4DEC-9D38-310187E5E858}" type="slidenum">
              <a:rPr lang="sl-SI" smtClean="0"/>
              <a:pPr/>
              <a:t>‹#›</a:t>
            </a:fld>
            <a:endParaRPr lang="sl-S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p>
            <a:fld id="{035E7C09-1C7D-436A-90A0-E4771AD5D8A0}" type="datetimeFigureOut">
              <a:rPr lang="sl-SI" smtClean="0"/>
              <a:pPr/>
              <a:t>12.12.2011</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B091BC28-E21C-4DEC-9D38-310187E5E858}" type="slidenum">
              <a:rPr lang="sl-SI" smtClean="0"/>
              <a:pPr/>
              <a:t>‹#›</a:t>
            </a:fld>
            <a:endParaRPr lang="sl-S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E7C09-1C7D-436A-90A0-E4771AD5D8A0}" type="datetimeFigureOut">
              <a:rPr lang="sl-SI" smtClean="0"/>
              <a:pPr/>
              <a:t>12.12.2011</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B091BC28-E21C-4DEC-9D38-310187E5E858}" type="slidenum">
              <a:rPr lang="sl-SI" smtClean="0"/>
              <a:pPr/>
              <a:t>‹#›</a:t>
            </a:fld>
            <a:endParaRPr lang="sl-S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E7C09-1C7D-436A-90A0-E4771AD5D8A0}" type="datetimeFigureOut">
              <a:rPr lang="sl-SI" smtClean="0"/>
              <a:pPr/>
              <a:t>12.12.2011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091BC28-E21C-4DEC-9D38-310187E5E858}"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E4C5034A-6D62-4A54-933D-7B2B4D0AE2D7}" type="datetimeFigureOut">
              <a:rPr lang="sl-SI"/>
              <a:pPr>
                <a:defRPr/>
              </a:pPr>
              <a:t>12.12.2011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E90D457E-CC5E-4304-A8F0-40EC76293928}" type="slidenum">
              <a:rPr lang="sl-SI"/>
              <a:pPr>
                <a:defRPr/>
              </a:pPr>
              <a:t>‹#›</a:t>
            </a:fld>
            <a:endParaRPr lang="sl-S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5E7C09-1C7D-436A-90A0-E4771AD5D8A0}" type="datetimeFigureOut">
              <a:rPr lang="sl-SI" smtClean="0"/>
              <a:pPr/>
              <a:t>12.12.2011</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B091BC28-E21C-4DEC-9D38-310187E5E858}" type="slidenum">
              <a:rPr lang="sl-SI" smtClean="0"/>
              <a:pPr/>
              <a:t>‹#›</a:t>
            </a:fld>
            <a:endParaRPr lang="sl-S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035E7C09-1C7D-436A-90A0-E4771AD5D8A0}" type="datetimeFigureOut">
              <a:rPr lang="sl-SI" smtClean="0"/>
              <a:pPr/>
              <a:t>12.12.2011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91BC28-E21C-4DEC-9D38-310187E5E858}" type="slidenum">
              <a:rPr lang="sl-SI" smtClean="0"/>
              <a:pPr/>
              <a:t>‹#›</a:t>
            </a:fld>
            <a:endParaRPr lang="sl-S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p>
            <a:fld id="{035E7C09-1C7D-436A-90A0-E4771AD5D8A0}" type="datetimeFigureOut">
              <a:rPr lang="sl-SI" smtClean="0"/>
              <a:pPr/>
              <a:t>12.12.2011</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B091BC28-E21C-4DEC-9D38-310187E5E858}"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pPr>
              <a:defRPr/>
            </a:pPr>
            <a:fld id="{1C52484A-2962-496A-888E-10DD6E970AD0}" type="datetimeFigureOut">
              <a:rPr lang="sl-SI"/>
              <a:pPr>
                <a:defRPr/>
              </a:pPr>
              <a:t>12.12.2011</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7CC79F3E-7B47-4BE5-BD8A-90A9E094E7C6}" type="slidenum">
              <a:rPr lang="sl-SI"/>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9725C96D-1A29-438F-866D-5B6DAA73442C}" type="datetimeFigureOut">
              <a:rPr lang="sl-SI"/>
              <a:pPr>
                <a:defRPr/>
              </a:pPr>
              <a:t>12.12.2011</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63989930-68C8-4ABE-85AE-FAC4A15FC20B}"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741150A8-C60B-435E-BD62-A97A87B6DE36}" type="datetimeFigureOut">
              <a:rPr lang="sl-SI"/>
              <a:pPr>
                <a:defRPr/>
              </a:pPr>
              <a:t>12.12.2011</a:t>
            </a:fld>
            <a:endParaRPr lang="sl-SI"/>
          </a:p>
        </p:txBody>
      </p:sp>
      <p:sp>
        <p:nvSpPr>
          <p:cNvPr id="8" name="Ograda noge 4"/>
          <p:cNvSpPr>
            <a:spLocks noGrp="1"/>
          </p:cNvSpPr>
          <p:nvPr>
            <p:ph type="ftr" sz="quarter" idx="11"/>
          </p:nvPr>
        </p:nvSpPr>
        <p:spPr/>
        <p:txBody>
          <a:bodyPr/>
          <a:lstStyle>
            <a:lvl1pPr>
              <a:defRPr/>
            </a:lvl1pPr>
          </a:lstStyle>
          <a:p>
            <a:pPr>
              <a:defRPr/>
            </a:pPr>
            <a:endParaRPr lang="sl-SI"/>
          </a:p>
        </p:txBody>
      </p:sp>
      <p:sp>
        <p:nvSpPr>
          <p:cNvPr id="9" name="Ograda številke diapozitiva 5"/>
          <p:cNvSpPr>
            <a:spLocks noGrp="1"/>
          </p:cNvSpPr>
          <p:nvPr>
            <p:ph type="sldNum" sz="quarter" idx="12"/>
          </p:nvPr>
        </p:nvSpPr>
        <p:spPr/>
        <p:txBody>
          <a:bodyPr/>
          <a:lstStyle>
            <a:lvl1pPr>
              <a:defRPr/>
            </a:lvl1pPr>
          </a:lstStyle>
          <a:p>
            <a:pPr>
              <a:defRPr/>
            </a:pPr>
            <a:fld id="{81C6D9E0-312E-4425-9E9B-804A118FB55E}"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84AB00B5-D5B1-4C63-B3BD-D0CBF2ADE5F5}" type="datetimeFigureOut">
              <a:rPr lang="sl-SI"/>
              <a:pPr>
                <a:defRPr/>
              </a:pPr>
              <a:t>12.12.2011</a:t>
            </a:fld>
            <a:endParaRPr lang="sl-SI"/>
          </a:p>
        </p:txBody>
      </p:sp>
      <p:sp>
        <p:nvSpPr>
          <p:cNvPr id="4" name="Ograda noge 4"/>
          <p:cNvSpPr>
            <a:spLocks noGrp="1"/>
          </p:cNvSpPr>
          <p:nvPr>
            <p:ph type="ftr" sz="quarter" idx="11"/>
          </p:nvPr>
        </p:nvSpPr>
        <p:spPr/>
        <p:txBody>
          <a:bodyPr/>
          <a:lstStyle>
            <a:lvl1pPr>
              <a:defRPr/>
            </a:lvl1pPr>
          </a:lstStyle>
          <a:p>
            <a:pPr>
              <a:defRPr/>
            </a:pPr>
            <a:endParaRPr lang="sl-SI"/>
          </a:p>
        </p:txBody>
      </p:sp>
      <p:sp>
        <p:nvSpPr>
          <p:cNvPr id="5" name="Ograda številke diapozitiva 5"/>
          <p:cNvSpPr>
            <a:spLocks noGrp="1"/>
          </p:cNvSpPr>
          <p:nvPr>
            <p:ph type="sldNum" sz="quarter" idx="12"/>
          </p:nvPr>
        </p:nvSpPr>
        <p:spPr/>
        <p:txBody>
          <a:bodyPr/>
          <a:lstStyle>
            <a:lvl1pPr>
              <a:defRPr/>
            </a:lvl1pPr>
          </a:lstStyle>
          <a:p>
            <a:pPr>
              <a:defRPr/>
            </a:pPr>
            <a:fld id="{A723F59C-B6FA-4BB9-86F4-7582886B7468}"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8D76D599-292B-4436-88EC-A9D4A266C44C}" type="datetimeFigureOut">
              <a:rPr lang="sl-SI"/>
              <a:pPr>
                <a:defRPr/>
              </a:pPr>
              <a:t>12.12.2011</a:t>
            </a:fld>
            <a:endParaRPr lang="sl-SI"/>
          </a:p>
        </p:txBody>
      </p:sp>
      <p:sp>
        <p:nvSpPr>
          <p:cNvPr id="3" name="Ograda noge 4"/>
          <p:cNvSpPr>
            <a:spLocks noGrp="1"/>
          </p:cNvSpPr>
          <p:nvPr>
            <p:ph type="ftr" sz="quarter" idx="11"/>
          </p:nvPr>
        </p:nvSpPr>
        <p:spPr/>
        <p:txBody>
          <a:bodyPr/>
          <a:lstStyle>
            <a:lvl1pPr>
              <a:defRPr/>
            </a:lvl1pPr>
          </a:lstStyle>
          <a:p>
            <a:pPr>
              <a:defRPr/>
            </a:pPr>
            <a:endParaRPr lang="sl-SI"/>
          </a:p>
        </p:txBody>
      </p:sp>
      <p:sp>
        <p:nvSpPr>
          <p:cNvPr id="4" name="Ograda številke diapozitiva 5"/>
          <p:cNvSpPr>
            <a:spLocks noGrp="1"/>
          </p:cNvSpPr>
          <p:nvPr>
            <p:ph type="sldNum" sz="quarter" idx="12"/>
          </p:nvPr>
        </p:nvSpPr>
        <p:spPr/>
        <p:txBody>
          <a:bodyPr/>
          <a:lstStyle>
            <a:lvl1pPr>
              <a:defRPr/>
            </a:lvl1pPr>
          </a:lstStyle>
          <a:p>
            <a:pPr>
              <a:defRPr/>
            </a:pPr>
            <a:fld id="{668F5245-8BF5-4ED9-9A40-606205C38994}"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212A6BFA-BA3E-484D-952C-B0757636FE2F}" type="datetimeFigureOut">
              <a:rPr lang="sl-SI"/>
              <a:pPr>
                <a:defRPr/>
              </a:pPr>
              <a:t>12.12.2011</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FBD97502-DE77-4287-A7D8-44D4EB56FA82}"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3D2BC202-237B-4AC1-9C5B-249319BCDEEC}" type="datetimeFigureOut">
              <a:rPr lang="sl-SI"/>
              <a:pPr>
                <a:defRPr/>
              </a:pPr>
              <a:t>12.12.2011</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7FEB9AF8-1887-467C-A27F-7A267AB6D835}"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grada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027" name="Ograda besedil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smtClean="0">
                <a:solidFill>
                  <a:schemeClr val="tx1">
                    <a:tint val="75000"/>
                  </a:schemeClr>
                </a:solidFill>
                <a:latin typeface="+mn-lt"/>
              </a:defRPr>
            </a:lvl1pPr>
          </a:lstStyle>
          <a:p>
            <a:pPr>
              <a:defRPr/>
            </a:pPr>
            <a:fld id="{8719F462-16A3-4A4D-9D69-A9BC2732631A}" type="datetimeFigureOut">
              <a:rPr lang="sl-SI"/>
              <a:pPr>
                <a:defRPr/>
              </a:pPr>
              <a:t>12.12.2011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chemeClr val="tx1">
                    <a:tint val="75000"/>
                  </a:schemeClr>
                </a:solidFill>
                <a:latin typeface="+mn-lt"/>
              </a:defRPr>
            </a:lvl1pPr>
          </a:lstStyle>
          <a:p>
            <a:pPr>
              <a:defRPr/>
            </a:pPr>
            <a:fld id="{96705911-162F-434C-8788-CBE90CF01F06}"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5E7C09-1C7D-436A-90A0-E4771AD5D8A0}" type="datetimeFigureOut">
              <a:rPr lang="sl-SI" smtClean="0"/>
              <a:pPr/>
              <a:t>12.12.2011</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1BC28-E21C-4DEC-9D38-310187E5E858}"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Microsoft_Office_Excel_97-2003_Worksheet1.xls"/></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ctrTitle"/>
          </p:nvPr>
        </p:nvSpPr>
        <p:spPr>
          <a:xfrm>
            <a:off x="714348" y="928670"/>
            <a:ext cx="7772400" cy="1470025"/>
          </a:xfrm>
          <a:solidFill>
            <a:srgbClr val="92D050"/>
          </a:solidFill>
          <a:ln/>
          <a:effectLst>
            <a:outerShdw blurRad="190500" dist="2286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txBody>
          <a:bodyPr rtlCol="0">
            <a:noAutofit/>
          </a:bodyPr>
          <a:lstStyle/>
          <a:p>
            <a:pPr fontAlgn="auto">
              <a:spcAft>
                <a:spcPts val="0"/>
              </a:spcAft>
              <a:defRPr/>
            </a:pPr>
            <a:r>
              <a:rPr lang="sl-SI" sz="5400" b="1" dirty="0" smtClean="0"/>
              <a:t>Poznaš zgodbo te majice?</a:t>
            </a:r>
            <a:endParaRPr lang="sl-SI" sz="5400" b="1" dirty="0"/>
          </a:p>
        </p:txBody>
      </p:sp>
      <p:pic>
        <p:nvPicPr>
          <p:cNvPr id="52226" name="Picture 2" descr="http://public.sd43.bc.ca/secondary/Riverside/Riverside%20Picture%20Library/Extracurricular/green%20tshirt.jpg"/>
          <p:cNvPicPr>
            <a:picLocks noChangeAspect="1" noChangeArrowheads="1"/>
          </p:cNvPicPr>
          <p:nvPr/>
        </p:nvPicPr>
        <p:blipFill>
          <a:blip r:embed="rId2" cstate="print"/>
          <a:srcRect/>
          <a:stretch>
            <a:fillRect/>
          </a:stretch>
        </p:blipFill>
        <p:spPr bwMode="auto">
          <a:xfrm>
            <a:off x="3676681" y="2714620"/>
            <a:ext cx="2181203" cy="2212419"/>
          </a:xfrm>
          <a:prstGeom prst="rect">
            <a:avLst/>
          </a:prstGeom>
          <a:noFill/>
        </p:spPr>
      </p:pic>
      <p:pic>
        <p:nvPicPr>
          <p:cNvPr id="2" name="Picture 2" descr="ess"/>
          <p:cNvPicPr>
            <a:picLocks noChangeAspect="1" noChangeArrowheads="1"/>
          </p:cNvPicPr>
          <p:nvPr/>
        </p:nvPicPr>
        <p:blipFill>
          <a:blip r:embed="rId3"/>
          <a:srcRect/>
          <a:stretch>
            <a:fillRect/>
          </a:stretch>
        </p:blipFill>
        <p:spPr bwMode="auto">
          <a:xfrm>
            <a:off x="4786314" y="5857892"/>
            <a:ext cx="3333750" cy="742951"/>
          </a:xfrm>
          <a:prstGeom prst="rect">
            <a:avLst/>
          </a:prstGeom>
          <a:noFill/>
        </p:spPr>
      </p:pic>
      <p:pic>
        <p:nvPicPr>
          <p:cNvPr id="52228" name="Picture 4" descr="tdt"/>
          <p:cNvPicPr>
            <a:picLocks noChangeAspect="1" noChangeArrowheads="1"/>
          </p:cNvPicPr>
          <p:nvPr/>
        </p:nvPicPr>
        <p:blipFill>
          <a:blip r:embed="rId4"/>
          <a:srcRect/>
          <a:stretch>
            <a:fillRect/>
          </a:stretch>
        </p:blipFill>
        <p:spPr bwMode="auto">
          <a:xfrm>
            <a:off x="1214414" y="5832888"/>
            <a:ext cx="2786058" cy="82033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2"/>
          <p:cNvPicPr>
            <a:picLocks noChangeAspect="1" noChangeArrowheads="1"/>
          </p:cNvPicPr>
          <p:nvPr/>
        </p:nvPicPr>
        <p:blipFill>
          <a:blip r:embed="rId3"/>
          <a:srcRect/>
          <a:stretch>
            <a:fillRect/>
          </a:stretch>
        </p:blipFill>
        <p:spPr bwMode="auto">
          <a:xfrm>
            <a:off x="825500" y="1774825"/>
            <a:ext cx="7634288" cy="4533900"/>
          </a:xfrm>
          <a:prstGeom prst="rect">
            <a:avLst/>
          </a:prstGeom>
          <a:noFill/>
          <a:ln w="9525">
            <a:noFill/>
            <a:miter lim="800000"/>
            <a:headEnd/>
            <a:tailEnd/>
          </a:ln>
        </p:spPr>
      </p:pic>
      <p:sp>
        <p:nvSpPr>
          <p:cNvPr id="4" name="Naslov 3"/>
          <p:cNvSpPr>
            <a:spLocks noGrp="1"/>
          </p:cNvSpPr>
          <p:nvPr>
            <p:ph type="title" idx="4294967295"/>
          </p:nvPr>
        </p:nvSpPr>
        <p:spPr>
          <a:xfrm>
            <a:off x="457200" y="598488"/>
            <a:ext cx="8229600" cy="1143000"/>
          </a:xfrm>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sl-SI" sz="2400" dirty="0" smtClean="0"/>
              <a:t>Bombaž je ena najbolj “umazanih” poljščin, saj…</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20" name="Object 24"/>
          <p:cNvGraphicFramePr>
            <a:graphicFrameLocks noChangeAspect="1"/>
          </p:cNvGraphicFramePr>
          <p:nvPr/>
        </p:nvGraphicFramePr>
        <p:xfrm>
          <a:off x="5076825" y="2276475"/>
          <a:ext cx="4117975" cy="2968625"/>
        </p:xfrm>
        <a:graphic>
          <a:graphicData uri="http://schemas.openxmlformats.org/presentationml/2006/ole">
            <p:oleObj spid="_x0000_s29720" name="Grafikon" r:id="rId4" imgW="3686251" imgH="2657551" progId="Excel.Sheet.8">
              <p:embed/>
            </p:oleObj>
          </a:graphicData>
        </a:graphic>
      </p:graphicFrame>
      <p:pic>
        <p:nvPicPr>
          <p:cNvPr id="29702" name="Picture 4"/>
          <p:cNvPicPr>
            <a:picLocks noChangeAspect="1" noChangeArrowheads="1"/>
          </p:cNvPicPr>
          <p:nvPr/>
        </p:nvPicPr>
        <p:blipFill>
          <a:blip r:embed="rId5"/>
          <a:srcRect/>
          <a:stretch>
            <a:fillRect/>
          </a:stretch>
        </p:blipFill>
        <p:spPr bwMode="auto">
          <a:xfrm>
            <a:off x="611188" y="2327275"/>
            <a:ext cx="5329237" cy="3127375"/>
          </a:xfrm>
          <a:prstGeom prst="rect">
            <a:avLst/>
          </a:prstGeom>
          <a:noFill/>
          <a:ln w="9525">
            <a:noFill/>
            <a:miter lim="800000"/>
            <a:headEnd/>
            <a:tailEnd/>
          </a:ln>
        </p:spPr>
      </p:pic>
      <p:sp>
        <p:nvSpPr>
          <p:cNvPr id="7" name="Naslov 3"/>
          <p:cNvSpPr>
            <a:spLocks noGrp="1"/>
          </p:cNvSpPr>
          <p:nvPr>
            <p:ph type="title"/>
          </p:nvPr>
        </p:nvSpPr>
        <p:spPr>
          <a:xfrm>
            <a:off x="457200" y="500042"/>
            <a:ext cx="8229600" cy="1143000"/>
          </a:xfrm>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400" dirty="0" smtClean="0"/>
              <a:t> …ga gojijo  le na 2.5 % obdelovalnih površin, za</a:t>
            </a:r>
            <a:br>
              <a:rPr lang="sl-SI" sz="2400" dirty="0" smtClean="0"/>
            </a:br>
            <a:r>
              <a:rPr lang="sl-SI" sz="2400" dirty="0" smtClean="0"/>
              <a:t>pridelavo  pa se porabi kar 16 % svet. proizvodnje pesticidov.</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357422" y="1904416"/>
          <a:ext cx="4572032" cy="4167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Naslov 3"/>
          <p:cNvSpPr txBox="1">
            <a:spLocks/>
          </p:cNvSpPr>
          <p:nvPr/>
        </p:nvSpPr>
        <p:spPr bwMode="auto">
          <a:xfrm>
            <a:off x="549275" y="404813"/>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2400" b="0" i="0" u="none" strike="noStrike" kern="1200" cap="none" spc="0" normalizeH="0" baseline="0" noProof="0" dirty="0" smtClean="0">
                <a:ln>
                  <a:noFill/>
                </a:ln>
                <a:solidFill>
                  <a:schemeClr val="tx1"/>
                </a:solidFill>
                <a:effectLst/>
                <a:uLnTx/>
                <a:uFillTx/>
                <a:latin typeface="+mj-lt"/>
                <a:ea typeface="+mj-ea"/>
                <a:cs typeface="+mj-cs"/>
              </a:rPr>
              <a:t>Ti zastrupljajo</a:t>
            </a:r>
            <a:r>
              <a:rPr kumimoji="0" lang="sl-SI" sz="2400" b="0" i="0" u="none" strike="noStrike" kern="1200" cap="none" spc="0" normalizeH="0" noProof="0" dirty="0" smtClean="0">
                <a:ln>
                  <a:noFill/>
                </a:ln>
                <a:solidFill>
                  <a:schemeClr val="tx1"/>
                </a:solidFill>
                <a:effectLst/>
                <a:uLnTx/>
                <a:uFillTx/>
                <a:latin typeface="+mj-lt"/>
                <a:ea typeface="+mj-ea"/>
                <a:cs typeface="+mj-cs"/>
              </a:rPr>
              <a:t> vodo in zemljo – bolezni,izumiranje živali, vse manj rodovitna zemlja</a:t>
            </a:r>
            <a:endParaRPr kumimoji="0" lang="sl-SI" sz="24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0" name="Picture 6" descr="http://peopleandplanet.org/cms_graphics/img804_size2.jpg"/>
          <p:cNvPicPr>
            <a:picLocks noChangeAspect="1" noChangeArrowheads="1"/>
          </p:cNvPicPr>
          <p:nvPr/>
        </p:nvPicPr>
        <p:blipFill>
          <a:blip r:embed="rId3"/>
          <a:srcRect/>
          <a:stretch>
            <a:fillRect/>
          </a:stretch>
        </p:blipFill>
        <p:spPr bwMode="auto">
          <a:xfrm>
            <a:off x="3190884" y="3143248"/>
            <a:ext cx="2667000" cy="1762126"/>
          </a:xfrm>
          <a:prstGeom prst="rect">
            <a:avLst/>
          </a:prstGeom>
          <a:noFill/>
        </p:spPr>
      </p:pic>
      <p:sp>
        <p:nvSpPr>
          <p:cNvPr id="7" name="Naslov 3"/>
          <p:cNvSpPr txBox="1">
            <a:spLocks/>
          </p:cNvSpPr>
          <p:nvPr/>
        </p:nvSpPr>
        <p:spPr bwMode="auto">
          <a:xfrm>
            <a:off x="549275" y="404813"/>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rmAutofit fontScale="975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2400" b="0" i="0" u="none" strike="noStrike" kern="1200" cap="none" spc="0" normalizeH="0" baseline="0" noProof="0" dirty="0" smtClean="0">
                <a:ln>
                  <a:noFill/>
                </a:ln>
                <a:solidFill>
                  <a:schemeClr val="tx1"/>
                </a:solidFill>
                <a:effectLst/>
                <a:uLnTx/>
                <a:uFillTx/>
                <a:latin typeface="+mj-lt"/>
                <a:ea typeface="+mj-ea"/>
                <a:cs typeface="+mj-cs"/>
              </a:rPr>
              <a:t>Ko je</a:t>
            </a:r>
            <a:r>
              <a:rPr kumimoji="0" lang="sl-SI" sz="2400" b="0" i="0" u="none" strike="noStrike" kern="1200" cap="none" spc="0" normalizeH="0" noProof="0" dirty="0" smtClean="0">
                <a:ln>
                  <a:noFill/>
                </a:ln>
                <a:solidFill>
                  <a:schemeClr val="tx1"/>
                </a:solidFill>
                <a:effectLst/>
                <a:uLnTx/>
                <a:uFillTx/>
                <a:latin typeface="+mj-lt"/>
                <a:ea typeface="+mj-ea"/>
                <a:cs typeface="+mj-cs"/>
              </a:rPr>
              <a:t> bombaž končno zrasel, so ga po vsej verjetnosti obrale otroške roke. V Uzbekistanu na poljih prisilno dela 1.4 mio otrok.</a:t>
            </a:r>
            <a:endParaRPr kumimoji="0" lang="sl-SI" sz="24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93186" name="Picture 2" descr="http://www.asianews.it/files/img/UZBEKISTAN_Cotton_5.jpg"/>
          <p:cNvPicPr>
            <a:picLocks noChangeAspect="1" noChangeArrowheads="1"/>
          </p:cNvPicPr>
          <p:nvPr/>
        </p:nvPicPr>
        <p:blipFill>
          <a:blip r:embed="rId4"/>
          <a:srcRect/>
          <a:stretch>
            <a:fillRect/>
          </a:stretch>
        </p:blipFill>
        <p:spPr bwMode="auto">
          <a:xfrm>
            <a:off x="5572132" y="1714488"/>
            <a:ext cx="2786082" cy="4278966"/>
          </a:xfrm>
          <a:prstGeom prst="rect">
            <a:avLst/>
          </a:prstGeom>
          <a:noFill/>
        </p:spPr>
      </p:pic>
      <p:pic>
        <p:nvPicPr>
          <p:cNvPr id="93188" name="Picture 4" descr="http://www.cbc.ca/gfx/images/news/photos/2008/10/30/uzbekistan-cotton-cp-RTR4HAX.jpg"/>
          <p:cNvPicPr>
            <a:picLocks noChangeAspect="1" noChangeArrowheads="1"/>
          </p:cNvPicPr>
          <p:nvPr/>
        </p:nvPicPr>
        <p:blipFill>
          <a:blip r:embed="rId5"/>
          <a:srcRect/>
          <a:stretch>
            <a:fillRect/>
          </a:stretch>
        </p:blipFill>
        <p:spPr bwMode="auto">
          <a:xfrm>
            <a:off x="571472" y="1714488"/>
            <a:ext cx="2947982" cy="430164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p:cNvPicPr>
            <a:picLocks noChangeAspect="1" noChangeArrowheads="1"/>
          </p:cNvPicPr>
          <p:nvPr/>
        </p:nvPicPr>
        <p:blipFill>
          <a:blip r:embed="rId3"/>
          <a:srcRect/>
          <a:stretch>
            <a:fillRect/>
          </a:stretch>
        </p:blipFill>
        <p:spPr bwMode="auto">
          <a:xfrm>
            <a:off x="106576" y="2428868"/>
            <a:ext cx="8914855" cy="2428892"/>
          </a:xfrm>
          <a:prstGeom prst="rect">
            <a:avLst/>
          </a:prstGeom>
          <a:noFill/>
          <a:ln w="9525">
            <a:noFill/>
            <a:miter lim="800000"/>
            <a:headEnd/>
            <a:tailEnd/>
          </a:ln>
          <a:effectLst/>
        </p:spPr>
      </p:pic>
      <p:sp>
        <p:nvSpPr>
          <p:cNvPr id="5" name="Naslov 3"/>
          <p:cNvSpPr txBox="1">
            <a:spLocks/>
          </p:cNvSpPr>
          <p:nvPr/>
        </p:nvSpPr>
        <p:spPr bwMode="auto">
          <a:xfrm>
            <a:off x="457200" y="428612"/>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b="0" dirty="0" smtClean="0">
                <a:latin typeface="+mj-lt"/>
                <a:ea typeface="+mj-ea"/>
                <a:cs typeface="+mj-cs"/>
              </a:rPr>
              <a:t>Nato so bombaž prepeljali v Indijo, kjer so ga….</a:t>
            </a:r>
            <a:endParaRPr kumimoji="0" lang="sl-SI"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3"/>
          <p:cNvSpPr txBox="1">
            <a:spLocks/>
          </p:cNvSpPr>
          <p:nvPr/>
        </p:nvSpPr>
        <p:spPr bwMode="auto">
          <a:xfrm>
            <a:off x="457200" y="404813"/>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b="0" dirty="0" smtClean="0">
                <a:latin typeface="+mj-lt"/>
                <a:ea typeface="+mj-ea"/>
                <a:cs typeface="+mj-cs"/>
              </a:rPr>
              <a:t>spredli…</a:t>
            </a:r>
            <a:endParaRPr kumimoji="0" lang="sl-SI"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7522" name="Picture 2" descr="http://www.davidzimmerly.com/images/Rajasthan/_DSC4968.jpg"/>
          <p:cNvPicPr>
            <a:picLocks noChangeAspect="1" noChangeArrowheads="1"/>
          </p:cNvPicPr>
          <p:nvPr/>
        </p:nvPicPr>
        <p:blipFill>
          <a:blip r:embed="rId3"/>
          <a:srcRect/>
          <a:stretch>
            <a:fillRect/>
          </a:stretch>
        </p:blipFill>
        <p:spPr bwMode="auto">
          <a:xfrm>
            <a:off x="1285852" y="1928802"/>
            <a:ext cx="6096000" cy="405765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3"/>
          <p:cNvSpPr txBox="1">
            <a:spLocks/>
          </p:cNvSpPr>
          <p:nvPr/>
        </p:nvSpPr>
        <p:spPr bwMode="auto">
          <a:xfrm>
            <a:off x="457200" y="404813"/>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b="0" dirty="0" smtClean="0">
                <a:latin typeface="+mj-lt"/>
                <a:ea typeface="+mj-ea"/>
                <a:cs typeface="+mj-cs"/>
              </a:rPr>
              <a:t>…in pobarvali z barvami,…</a:t>
            </a:r>
            <a:endParaRPr kumimoji="0" lang="sl-SI"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5" descr="lcxqOqdigaj.jpg"/>
          <p:cNvPicPr>
            <a:picLocks noChangeAspect="1"/>
          </p:cNvPicPr>
          <p:nvPr/>
        </p:nvPicPr>
        <p:blipFill>
          <a:blip r:embed="rId3"/>
          <a:stretch>
            <a:fillRect/>
          </a:stretch>
        </p:blipFill>
        <p:spPr>
          <a:xfrm>
            <a:off x="2000232" y="2000240"/>
            <a:ext cx="5139505" cy="364333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Slika 3"/>
          <p:cNvPicPr>
            <a:picLocks noChangeAspect="1" noChangeArrowheads="1"/>
          </p:cNvPicPr>
          <p:nvPr/>
        </p:nvPicPr>
        <p:blipFill>
          <a:blip r:embed="rId3"/>
          <a:srcRect/>
          <a:stretch>
            <a:fillRect/>
          </a:stretch>
        </p:blipFill>
        <p:spPr bwMode="auto">
          <a:xfrm>
            <a:off x="1643042" y="1857364"/>
            <a:ext cx="6029342" cy="4477586"/>
          </a:xfrm>
          <a:prstGeom prst="rect">
            <a:avLst/>
          </a:prstGeom>
          <a:noFill/>
          <a:ln w="9525">
            <a:noFill/>
            <a:miter lim="800000"/>
            <a:headEnd/>
            <a:tailEnd/>
          </a:ln>
        </p:spPr>
      </p:pic>
      <p:sp>
        <p:nvSpPr>
          <p:cNvPr id="4" name="Naslov 3"/>
          <p:cNvSpPr txBox="1">
            <a:spLocks/>
          </p:cNvSpPr>
          <p:nvPr/>
        </p:nvSpPr>
        <p:spPr bwMode="auto">
          <a:xfrm>
            <a:off x="457200" y="404813"/>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b="0" dirty="0" smtClean="0">
                <a:latin typeface="+mj-lt"/>
                <a:ea typeface="+mj-ea"/>
                <a:cs typeface="+mj-cs"/>
              </a:rPr>
              <a:t>…ki so tako strupene, da morajo delavci nositi maske.</a:t>
            </a:r>
            <a:endParaRPr kumimoji="0" lang="sl-SI"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3"/>
          <p:cNvSpPr txBox="1">
            <a:spLocks/>
          </p:cNvSpPr>
          <p:nvPr/>
        </p:nvSpPr>
        <p:spPr bwMode="auto">
          <a:xfrm>
            <a:off x="457200" y="404813"/>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sl-SI" b="0" dirty="0" smtClean="0">
                <a:latin typeface="+mj-lt"/>
                <a:ea typeface="+mj-ea"/>
                <a:cs typeface="+mj-cs"/>
              </a:rPr>
              <a:t>Nato so iz njega stkali blago…</a:t>
            </a:r>
            <a:endParaRPr kumimoji="0" lang="sl-SI"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97282" name="Picture 2" descr="http://www.modernorganicfabrics.com/storage/BTC%20Woman%20at%20loom.jpg?__SQUARESPACE_CACHEVERSION=1281316342684"/>
          <p:cNvPicPr>
            <a:picLocks noChangeAspect="1" noChangeArrowheads="1"/>
          </p:cNvPicPr>
          <p:nvPr/>
        </p:nvPicPr>
        <p:blipFill>
          <a:blip r:embed="rId3"/>
          <a:srcRect/>
          <a:stretch>
            <a:fillRect/>
          </a:stretch>
        </p:blipFill>
        <p:spPr bwMode="auto">
          <a:xfrm>
            <a:off x="1357290" y="1945197"/>
            <a:ext cx="6000792" cy="398413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3"/>
          <p:cNvSpPr txBox="1">
            <a:spLocks/>
          </p:cNvSpPr>
          <p:nvPr/>
        </p:nvSpPr>
        <p:spPr bwMode="auto">
          <a:xfrm>
            <a:off x="457200" y="404813"/>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b="0" i="0" u="none" strike="noStrike" kern="1200" cap="none" spc="0" normalizeH="0" baseline="0" noProof="0" dirty="0" smtClean="0">
                <a:ln>
                  <a:noFill/>
                </a:ln>
                <a:solidFill>
                  <a:schemeClr val="tx1"/>
                </a:solidFill>
                <a:effectLst/>
                <a:uLnTx/>
                <a:uFillTx/>
                <a:latin typeface="+mj-lt"/>
                <a:ea typeface="+mj-ea"/>
                <a:cs typeface="+mj-cs"/>
              </a:rPr>
              <a:t>Blago je</a:t>
            </a:r>
            <a:r>
              <a:rPr kumimoji="0" lang="sl-SI" b="0" i="0" u="none" strike="noStrike" kern="1200" cap="none" spc="0" normalizeH="0" noProof="0" dirty="0" smtClean="0">
                <a:ln>
                  <a:noFill/>
                </a:ln>
                <a:solidFill>
                  <a:schemeClr val="tx1"/>
                </a:solidFill>
                <a:effectLst/>
                <a:uLnTx/>
                <a:uFillTx/>
                <a:latin typeface="+mj-lt"/>
                <a:ea typeface="+mj-ea"/>
                <a:cs typeface="+mj-cs"/>
              </a:rPr>
              <a:t> potovalo v Vietnam, kjer so iz</a:t>
            </a:r>
            <a:r>
              <a:rPr kumimoji="0" lang="sl-SI" b="0" i="0" u="none" strike="noStrike" kern="1200" cap="none" spc="0" normalizeH="0" baseline="0" noProof="0" dirty="0" smtClean="0">
                <a:ln>
                  <a:noFill/>
                </a:ln>
                <a:solidFill>
                  <a:schemeClr val="tx1"/>
                </a:solidFill>
                <a:effectLst/>
                <a:uLnTx/>
                <a:uFillTx/>
                <a:latin typeface="+mj-lt"/>
                <a:ea typeface="+mj-ea"/>
                <a:cs typeface="+mj-cs"/>
              </a:rPr>
              <a:t> njega sešili majico. Morda jo je sešil otrok</a:t>
            </a:r>
            <a:r>
              <a:rPr lang="sl-SI" b="0" baseline="0" dirty="0" smtClean="0">
                <a:latin typeface="+mj-lt"/>
                <a:ea typeface="+mj-ea"/>
                <a:cs typeface="+mj-cs"/>
              </a:rPr>
              <a:t>,</a:t>
            </a:r>
            <a:r>
              <a:rPr lang="sl-SI" b="0" dirty="0" smtClean="0">
                <a:latin typeface="+mj-lt"/>
                <a:ea typeface="+mj-ea"/>
                <a:cs typeface="+mj-cs"/>
              </a:rPr>
              <a:t> ki je bil za svoje delo plačan 0.5 € na dan.</a:t>
            </a:r>
            <a:endParaRPr kumimoji="0" lang="sl-SI"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1378" name="Picture 2" descr="http://indolinkenglish.files.wordpress.com/2011/06/growing-pain-of-child-labor-in-vietnam.jpg"/>
          <p:cNvPicPr>
            <a:picLocks noChangeAspect="1" noChangeArrowheads="1"/>
          </p:cNvPicPr>
          <p:nvPr/>
        </p:nvPicPr>
        <p:blipFill>
          <a:blip r:embed="rId3"/>
          <a:srcRect/>
          <a:stretch>
            <a:fillRect/>
          </a:stretch>
        </p:blipFill>
        <p:spPr bwMode="auto">
          <a:xfrm>
            <a:off x="1785918" y="1928802"/>
            <a:ext cx="5362562" cy="403847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3"/>
          <p:cNvPicPr>
            <a:picLocks noChangeAspect="1" noChangeArrowheads="1"/>
          </p:cNvPicPr>
          <p:nvPr/>
        </p:nvPicPr>
        <p:blipFill>
          <a:blip r:embed="rId3"/>
          <a:srcRect/>
          <a:stretch>
            <a:fillRect/>
          </a:stretch>
        </p:blipFill>
        <p:spPr bwMode="auto">
          <a:xfrm>
            <a:off x="106576" y="2428868"/>
            <a:ext cx="8914855" cy="2428892"/>
          </a:xfrm>
          <a:prstGeom prst="rect">
            <a:avLst/>
          </a:prstGeom>
          <a:noFill/>
          <a:ln w="9525">
            <a:noFill/>
            <a:miter lim="800000"/>
            <a:headEnd/>
            <a:tailEnd/>
          </a:ln>
          <a:effectLst/>
        </p:spPr>
      </p:pic>
      <p:sp>
        <p:nvSpPr>
          <p:cNvPr id="5" name="Naslov 3"/>
          <p:cNvSpPr txBox="1">
            <a:spLocks/>
          </p:cNvSpPr>
          <p:nvPr/>
        </p:nvSpPr>
        <p:spPr bwMode="auto">
          <a:xfrm>
            <a:off x="457200" y="404813"/>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sz="3200" b="0" i="0" u="none" strike="noStrike" kern="1200" cap="none" spc="0" normalizeH="0" baseline="0" noProof="0" dirty="0" smtClean="0">
                <a:ln>
                  <a:noFill/>
                </a:ln>
                <a:solidFill>
                  <a:schemeClr val="tx1"/>
                </a:solidFill>
                <a:effectLst/>
                <a:uLnTx/>
                <a:uFillTx/>
                <a:latin typeface="+mj-lt"/>
                <a:ea typeface="+mj-ea"/>
                <a:cs typeface="+mj-cs"/>
              </a:rPr>
              <a:t>Narejena je iz bombaža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3"/>
          <p:cNvSpPr txBox="1">
            <a:spLocks/>
          </p:cNvSpPr>
          <p:nvPr/>
        </p:nvSpPr>
        <p:spPr bwMode="auto">
          <a:xfrm>
            <a:off x="457200" y="404813"/>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b="0" i="0" u="none" strike="noStrike" kern="1200" cap="none" spc="0" normalizeH="0" baseline="0" noProof="0" dirty="0" smtClean="0">
                <a:ln>
                  <a:noFill/>
                </a:ln>
                <a:solidFill>
                  <a:schemeClr val="tx1"/>
                </a:solidFill>
                <a:effectLst/>
                <a:uLnTx/>
                <a:uFillTx/>
                <a:latin typeface="+mj-lt"/>
                <a:ea typeface="+mj-ea"/>
                <a:cs typeface="+mj-cs"/>
              </a:rPr>
              <a:t>Nato</a:t>
            </a:r>
            <a:r>
              <a:rPr kumimoji="0" lang="sl-SI" b="0" i="0" u="none" strike="noStrike" kern="1200" cap="none" spc="0" normalizeH="0" noProof="0" dirty="0" smtClean="0">
                <a:ln>
                  <a:noFill/>
                </a:ln>
                <a:solidFill>
                  <a:schemeClr val="tx1"/>
                </a:solidFill>
                <a:effectLst/>
                <a:uLnTx/>
                <a:uFillTx/>
                <a:latin typeface="+mj-lt"/>
                <a:ea typeface="+mj-ea"/>
                <a:cs typeface="+mj-cs"/>
              </a:rPr>
              <a:t> je majica z ladjo pripotovala cel </a:t>
            </a:r>
            <a:r>
              <a:rPr kumimoji="0" lang="sl-SI" b="0" i="0" u="none" strike="noStrike" kern="1200" cap="none" spc="0" normalizeH="0" noProof="0" dirty="0" err="1" smtClean="0">
                <a:ln>
                  <a:noFill/>
                </a:ln>
                <a:solidFill>
                  <a:schemeClr val="tx1"/>
                </a:solidFill>
                <a:effectLst/>
                <a:uLnTx/>
                <a:uFillTx/>
                <a:latin typeface="+mj-lt"/>
                <a:ea typeface="+mj-ea"/>
                <a:cs typeface="+mj-cs"/>
              </a:rPr>
              <a:t>sve</a:t>
            </a:r>
            <a:r>
              <a:rPr lang="sl-SI" b="0" dirty="0" smtClean="0">
                <a:latin typeface="+mj-lt"/>
                <a:ea typeface="+mj-ea"/>
                <a:cs typeface="+mj-cs"/>
              </a:rPr>
              <a:t>t in prišla </a:t>
            </a:r>
            <a:r>
              <a:rPr kumimoji="0" lang="sl-SI" b="0" i="0" u="none" strike="noStrike" kern="1200" cap="none" spc="0" normalizeH="0" noProof="0" dirty="0" smtClean="0">
                <a:ln>
                  <a:noFill/>
                </a:ln>
                <a:solidFill>
                  <a:schemeClr val="tx1"/>
                </a:solidFill>
                <a:effectLst/>
                <a:uLnTx/>
                <a:uFillTx/>
                <a:latin typeface="+mj-lt"/>
                <a:ea typeface="+mj-ea"/>
                <a:cs typeface="+mj-cs"/>
              </a:rPr>
              <a:t>v Slovenijo</a:t>
            </a:r>
            <a:endParaRPr kumimoji="0" lang="sl-SI"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4450" name="Picture 2" descr="http://www.tigabintangjaya.com/3STARS%5C3STARSSITE.nsf/AdvView/41A08F225F97D4AC4725744C0009DFAE/$FILE/cargo_ship-2.jpg"/>
          <p:cNvPicPr>
            <a:picLocks noChangeAspect="1" noChangeArrowheads="1"/>
          </p:cNvPicPr>
          <p:nvPr/>
        </p:nvPicPr>
        <p:blipFill>
          <a:blip r:embed="rId3"/>
          <a:srcRect/>
          <a:stretch>
            <a:fillRect/>
          </a:stretch>
        </p:blipFill>
        <p:spPr bwMode="auto">
          <a:xfrm>
            <a:off x="1500166" y="1857364"/>
            <a:ext cx="6210300" cy="446722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3"/>
          <p:cNvSpPr txBox="1">
            <a:spLocks/>
          </p:cNvSpPr>
          <p:nvPr/>
        </p:nvSpPr>
        <p:spPr bwMode="auto">
          <a:xfrm>
            <a:off x="457200" y="404813"/>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Autofit/>
          </a:bodyPr>
          <a:lstStyle/>
          <a:p>
            <a:pPr lvl="0" algn="ctr">
              <a:defRPr/>
            </a:pPr>
            <a:r>
              <a:rPr kumimoji="0" lang="sl-SI" b="0" i="0" u="none" strike="noStrike" kern="1200" cap="none" spc="0" normalizeH="0" baseline="0" noProof="0" dirty="0" smtClean="0">
                <a:ln>
                  <a:noFill/>
                </a:ln>
                <a:solidFill>
                  <a:schemeClr val="tx1"/>
                </a:solidFill>
                <a:effectLst/>
                <a:uLnTx/>
                <a:uFillTx/>
                <a:latin typeface="+mj-lt"/>
                <a:ea typeface="+mj-ea"/>
                <a:cs typeface="+mj-cs"/>
              </a:rPr>
              <a:t>Le še prevoz s tovornjakom do trgovine, kjer je</a:t>
            </a:r>
            <a:r>
              <a:rPr kumimoji="0" lang="sl-SI" b="0" i="0" u="none" strike="noStrike" kern="1200" cap="none" spc="0" normalizeH="0" noProof="0" dirty="0" smtClean="0">
                <a:ln>
                  <a:noFill/>
                </a:ln>
                <a:solidFill>
                  <a:schemeClr val="tx1"/>
                </a:solidFill>
                <a:effectLst/>
                <a:uLnTx/>
                <a:uFillTx/>
                <a:latin typeface="+mj-lt"/>
                <a:ea typeface="+mj-ea"/>
                <a:cs typeface="+mj-cs"/>
              </a:rPr>
              <a:t> neka ženska majico kupila na razprodaji po znižani ceni za 3 </a:t>
            </a:r>
            <a:r>
              <a:rPr lang="sl-SI" b="0" dirty="0" smtClean="0"/>
              <a:t>€.</a:t>
            </a:r>
            <a:endParaRPr kumimoji="0" lang="sl-SI"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10598" name="Picture 6" descr="http://www.delo.si/assets/media/picture/20110710/razprodaja.jpg"/>
          <p:cNvPicPr>
            <a:picLocks noChangeAspect="1" noChangeArrowheads="1"/>
          </p:cNvPicPr>
          <p:nvPr/>
        </p:nvPicPr>
        <p:blipFill>
          <a:blip r:embed="rId3"/>
          <a:srcRect/>
          <a:stretch>
            <a:fillRect/>
          </a:stretch>
        </p:blipFill>
        <p:spPr bwMode="auto">
          <a:xfrm>
            <a:off x="1214414" y="1785926"/>
            <a:ext cx="6786578" cy="473867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3"/>
          <p:cNvSpPr txBox="1">
            <a:spLocks/>
          </p:cNvSpPr>
          <p:nvPr/>
        </p:nvSpPr>
        <p:spPr bwMode="auto">
          <a:xfrm>
            <a:off x="457200" y="404813"/>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Autofit/>
          </a:bodyPr>
          <a:lstStyle/>
          <a:p>
            <a:pPr lvl="0" algn="ctr">
              <a:defRPr/>
            </a:pPr>
            <a:r>
              <a:rPr kumimoji="0" lang="sl-SI" b="0" i="0" u="none" strike="noStrike" kern="1200" cap="none" spc="0" normalizeH="0" baseline="0" noProof="0" dirty="0" smtClean="0">
                <a:ln>
                  <a:noFill/>
                </a:ln>
                <a:solidFill>
                  <a:schemeClr val="tx1"/>
                </a:solidFill>
                <a:effectLst/>
                <a:uLnTx/>
                <a:uFillTx/>
                <a:latin typeface="+mj-lt"/>
                <a:ea typeface="+mj-ea"/>
                <a:cs typeface="+mj-cs"/>
              </a:rPr>
              <a:t>Ker so</a:t>
            </a:r>
            <a:r>
              <a:rPr kumimoji="0" lang="sl-SI" b="0" i="0" u="none" strike="noStrike" kern="1200" cap="none" spc="0" normalizeH="0" noProof="0" dirty="0" smtClean="0">
                <a:ln>
                  <a:noFill/>
                </a:ln>
                <a:solidFill>
                  <a:schemeClr val="tx1"/>
                </a:solidFill>
                <a:effectLst/>
                <a:uLnTx/>
                <a:uFillTx/>
                <a:latin typeface="+mj-lt"/>
                <a:ea typeface="+mj-ea"/>
                <a:cs typeface="+mj-cs"/>
              </a:rPr>
              <a:t> bile majice tako poceni, jih je kupila kar 5.</a:t>
            </a:r>
            <a:endParaRPr kumimoji="0" lang="sl-SI"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12644" name="Picture 4" descr="http://media.treehugger.com/assets/images/2011/10/t-shirts.jpg"/>
          <p:cNvPicPr>
            <a:picLocks noChangeAspect="1" noChangeArrowheads="1"/>
          </p:cNvPicPr>
          <p:nvPr/>
        </p:nvPicPr>
        <p:blipFill>
          <a:blip r:embed="rId3"/>
          <a:srcRect/>
          <a:stretch>
            <a:fillRect/>
          </a:stretch>
        </p:blipFill>
        <p:spPr bwMode="auto">
          <a:xfrm>
            <a:off x="1857327" y="2166908"/>
            <a:ext cx="5215003" cy="347667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3"/>
          <p:cNvSpPr txBox="1">
            <a:spLocks/>
          </p:cNvSpPr>
          <p:nvPr/>
        </p:nvSpPr>
        <p:spPr bwMode="auto">
          <a:xfrm>
            <a:off x="457200" y="404813"/>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Autofit/>
          </a:bodyPr>
          <a:lstStyle/>
          <a:p>
            <a:pPr lvl="0" algn="ctr">
              <a:defRPr/>
            </a:pPr>
            <a:r>
              <a:rPr kumimoji="0" lang="sl-SI" b="0" i="0" u="none" strike="noStrike" kern="1200" cap="none" spc="0" normalizeH="0" baseline="0" noProof="0" dirty="0" smtClean="0">
                <a:ln>
                  <a:noFill/>
                </a:ln>
                <a:solidFill>
                  <a:schemeClr val="tx1"/>
                </a:solidFill>
                <a:effectLst/>
                <a:uLnTx/>
                <a:uFillTx/>
                <a:latin typeface="+mj-lt"/>
                <a:ea typeface="+mj-ea"/>
                <a:cs typeface="+mj-cs"/>
              </a:rPr>
              <a:t>Doma je ugotovila, da sploh ne rabi</a:t>
            </a:r>
            <a:r>
              <a:rPr kumimoji="0" lang="sl-SI" b="0" i="0" u="none" strike="noStrike" kern="1200" cap="none" spc="0" normalizeH="0" noProof="0" dirty="0" smtClean="0">
                <a:ln>
                  <a:noFill/>
                </a:ln>
                <a:solidFill>
                  <a:schemeClr val="tx1"/>
                </a:solidFill>
                <a:effectLst/>
                <a:uLnTx/>
                <a:uFillTx/>
                <a:latin typeface="+mj-lt"/>
                <a:ea typeface="+mj-ea"/>
                <a:cs typeface="+mj-cs"/>
              </a:rPr>
              <a:t> toliko majic. Izvedela je, da lahko obleke…</a:t>
            </a:r>
            <a:endParaRPr kumimoji="0" lang="sl-SI"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6" name="Picture 4"/>
          <p:cNvPicPr>
            <a:picLocks noChangeAspect="1" noChangeArrowheads="1"/>
          </p:cNvPicPr>
          <p:nvPr/>
        </p:nvPicPr>
        <p:blipFill>
          <a:blip r:embed="rId3"/>
          <a:srcRect/>
          <a:stretch>
            <a:fillRect/>
          </a:stretch>
        </p:blipFill>
        <p:spPr bwMode="auto">
          <a:xfrm>
            <a:off x="2857488" y="2070167"/>
            <a:ext cx="3951296" cy="4311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3"/>
          <p:cNvSpPr txBox="1">
            <a:spLocks/>
          </p:cNvSpPr>
          <p:nvPr/>
        </p:nvSpPr>
        <p:spPr bwMode="auto">
          <a:xfrm>
            <a:off x="457200" y="404813"/>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Autofit/>
          </a:bodyPr>
          <a:lstStyle/>
          <a:p>
            <a:pPr lvl="0" algn="ctr">
              <a:defRPr/>
            </a:pPr>
            <a:r>
              <a:rPr lang="sl-SI" b="0" dirty="0" smtClean="0">
                <a:latin typeface="+mj-lt"/>
                <a:ea typeface="+mj-ea"/>
                <a:cs typeface="+mj-cs"/>
              </a:rPr>
              <a:t>…i</a:t>
            </a:r>
            <a:r>
              <a:rPr kumimoji="0" lang="sl-SI" b="0" i="0" u="none" strike="noStrike" kern="1200" cap="none" spc="0" normalizeH="0" baseline="0" noProof="0" dirty="0" err="1" smtClean="0">
                <a:ln>
                  <a:noFill/>
                </a:ln>
                <a:solidFill>
                  <a:schemeClr val="tx1"/>
                </a:solidFill>
                <a:effectLst/>
                <a:uLnTx/>
                <a:uFillTx/>
                <a:latin typeface="+mj-lt"/>
                <a:ea typeface="+mj-ea"/>
                <a:cs typeface="+mj-cs"/>
              </a:rPr>
              <a:t>zmenja</a:t>
            </a:r>
            <a:r>
              <a:rPr kumimoji="0" lang="sl-SI" b="0" i="0" u="none" strike="noStrike" kern="1200" cap="none" spc="0" normalizeH="0" baseline="0" noProof="0" dirty="0" smtClean="0">
                <a:ln>
                  <a:noFill/>
                </a:ln>
                <a:solidFill>
                  <a:schemeClr val="tx1"/>
                </a:solidFill>
                <a:effectLst/>
                <a:uLnTx/>
                <a:uFillTx/>
                <a:latin typeface="+mj-lt"/>
                <a:ea typeface="+mj-ea"/>
                <a:cs typeface="+mj-cs"/>
              </a:rPr>
              <a:t> z drugimi na</a:t>
            </a:r>
            <a:r>
              <a:rPr kumimoji="0" lang="sl-SI" b="0" i="0" u="none" strike="noStrike" kern="1200" cap="none" spc="0" normalizeH="0" noProof="0" dirty="0" smtClean="0">
                <a:ln>
                  <a:noFill/>
                </a:ln>
                <a:solidFill>
                  <a:schemeClr val="tx1"/>
                </a:solidFill>
                <a:effectLst/>
                <a:uLnTx/>
                <a:uFillTx/>
                <a:latin typeface="+mj-lt"/>
                <a:ea typeface="+mj-ea"/>
                <a:cs typeface="+mj-cs"/>
              </a:rPr>
              <a:t> Izmenjavah oblek. </a:t>
            </a:r>
            <a:endParaRPr kumimoji="0" lang="sl-SI"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14690" name="Picture 2" descr="http://www.bodieko.si/foto/2011/05/izmenjava1.jpg"/>
          <p:cNvPicPr>
            <a:picLocks noChangeAspect="1" noChangeArrowheads="1"/>
          </p:cNvPicPr>
          <p:nvPr/>
        </p:nvPicPr>
        <p:blipFill>
          <a:blip r:embed="rId3"/>
          <a:srcRect/>
          <a:stretch>
            <a:fillRect/>
          </a:stretch>
        </p:blipFill>
        <p:spPr bwMode="auto">
          <a:xfrm>
            <a:off x="1499385" y="2078431"/>
            <a:ext cx="6001573" cy="39937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3"/>
          <p:cNvSpPr txBox="1">
            <a:spLocks/>
          </p:cNvSpPr>
          <p:nvPr/>
        </p:nvSpPr>
        <p:spPr bwMode="auto">
          <a:xfrm>
            <a:off x="457200" y="404813"/>
            <a:ext cx="8229600" cy="1143000"/>
          </a:xfrm>
          <a:prstGeom prst="rect">
            <a:avLst/>
          </a:prstGeom>
          <a:solidFill>
            <a:srgbClr val="92D05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anchor="ctr" anchorCtr="0" compatLnSpc="1">
            <a:prstTxWarp prst="textNoShape">
              <a:avLst/>
            </a:prstTxWarp>
            <a:noAutofit/>
          </a:bodyPr>
          <a:lstStyle/>
          <a:p>
            <a:pPr lvl="0" algn="ctr">
              <a:defRPr/>
            </a:pPr>
            <a:r>
              <a:rPr kumimoji="0" lang="sl-SI" b="0" i="0" u="none" strike="noStrike" kern="1200" cap="none" spc="0" normalizeH="0" baseline="0" noProof="0" dirty="0" smtClean="0">
                <a:ln>
                  <a:noFill/>
                </a:ln>
                <a:solidFill>
                  <a:schemeClr val="tx1"/>
                </a:solidFill>
                <a:effectLst/>
                <a:uLnTx/>
                <a:uFillTx/>
                <a:latin typeface="+mj-lt"/>
                <a:ea typeface="+mj-ea"/>
                <a:cs typeface="+mj-cs"/>
              </a:rPr>
              <a:t>Še dobro, saj</a:t>
            </a:r>
            <a:r>
              <a:rPr kumimoji="0" lang="sl-SI" b="0" i="0" u="none" strike="noStrike" kern="1200" cap="none" spc="0" normalizeH="0" noProof="0" dirty="0" smtClean="0">
                <a:ln>
                  <a:noFill/>
                </a:ln>
                <a:solidFill>
                  <a:schemeClr val="tx1"/>
                </a:solidFill>
                <a:effectLst/>
                <a:uLnTx/>
                <a:uFillTx/>
                <a:latin typeface="+mj-lt"/>
                <a:ea typeface="+mj-ea"/>
                <a:cs typeface="+mj-cs"/>
              </a:rPr>
              <a:t> na leto zavržemo kar 70 t oblačil – </a:t>
            </a:r>
          </a:p>
          <a:p>
            <a:pPr lvl="0" algn="ctr">
              <a:defRPr/>
            </a:pPr>
            <a:r>
              <a:rPr kumimoji="0" lang="sl-SI" b="0" i="0" u="none" strike="noStrike" kern="1200" cap="none" spc="0" normalizeH="0" noProof="0" dirty="0" smtClean="0">
                <a:ln>
                  <a:noFill/>
                </a:ln>
                <a:solidFill>
                  <a:schemeClr val="tx1"/>
                </a:solidFill>
                <a:effectLst/>
                <a:uLnTx/>
                <a:uFillTx/>
                <a:latin typeface="+mj-lt"/>
                <a:ea typeface="+mj-ea"/>
                <a:cs typeface="+mj-cs"/>
              </a:rPr>
              <a:t>toliko tehta 350 000 majic.</a:t>
            </a:r>
            <a:endParaRPr kumimoji="0" lang="sl-SI"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19810" name="Picture 2" descr="http://dtsenergyindia.com/textwaste.jpg"/>
          <p:cNvPicPr>
            <a:picLocks noChangeAspect="1" noChangeArrowheads="1"/>
          </p:cNvPicPr>
          <p:nvPr/>
        </p:nvPicPr>
        <p:blipFill>
          <a:blip r:embed="rId3"/>
          <a:srcRect/>
          <a:stretch>
            <a:fillRect/>
          </a:stretch>
        </p:blipFill>
        <p:spPr bwMode="auto">
          <a:xfrm>
            <a:off x="1357290" y="1923628"/>
            <a:ext cx="6548430" cy="436289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a:xfrm>
            <a:off x="428596" y="2786058"/>
            <a:ext cx="8229600" cy="1143000"/>
          </a:xfrm>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ormAutofit/>
          </a:bodyPr>
          <a:lstStyle/>
          <a:p>
            <a:pPr fontAlgn="auto">
              <a:spcAft>
                <a:spcPts val="0"/>
              </a:spcAft>
              <a:defRPr/>
            </a:pPr>
            <a:r>
              <a:rPr lang="sl-SI" sz="2400" b="1" dirty="0" smtClean="0"/>
              <a:t>IN SEDAJ JE MOJA </a:t>
            </a:r>
            <a:r>
              <a:rPr lang="sl-SI" sz="2400" b="1" dirty="0" smtClean="0">
                <a:sym typeface="Wingdings" pitchFamily="2" charset="2"/>
              </a:rPr>
              <a:t></a:t>
            </a:r>
            <a:endParaRPr lang="en-GB"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4000" cy="6858000"/>
        </p:xfrm>
        <a:graphic>
          <a:graphicData uri="http://schemas.openxmlformats.org/drawingml/2006/table">
            <a:tbl>
              <a:tblPr firstRow="1" bandRow="1">
                <a:tableStyleId>{F5AB1C69-6EDB-4FF4-983F-18BD219EF322}</a:tableStyleId>
              </a:tblPr>
              <a:tblGrid>
                <a:gridCol w="5429256"/>
                <a:gridCol w="3714744"/>
              </a:tblGrid>
              <a:tr h="1757610">
                <a:tc>
                  <a:txBody>
                    <a:bodyPr/>
                    <a:lstStyle/>
                    <a:p>
                      <a:pPr algn="ctr"/>
                      <a:r>
                        <a:rPr lang="sl-SI" sz="4000" b="1" smtClean="0"/>
                        <a:t>KOLIKO </a:t>
                      </a:r>
                      <a:r>
                        <a:rPr lang="sl-SI" sz="4000" b="1" smtClean="0"/>
                        <a:t>OBLEK </a:t>
                      </a:r>
                      <a:r>
                        <a:rPr lang="sl-SI" sz="4000" b="1" dirty="0" smtClean="0"/>
                        <a:t/>
                      </a:r>
                      <a:br>
                        <a:rPr lang="sl-SI" sz="4000" b="1" dirty="0" smtClean="0"/>
                      </a:br>
                      <a:r>
                        <a:rPr lang="sl-SI" sz="4000" b="1" dirty="0" smtClean="0"/>
                        <a:t>BOMO DANES ZBRALI</a:t>
                      </a:r>
                      <a:endParaRPr lang="sl-SI" sz="4000" b="1" dirty="0"/>
                    </a:p>
                  </a:txBody>
                  <a:tcPr anchor="ctr"/>
                </a:tc>
                <a:tc>
                  <a:txBody>
                    <a:bodyPr/>
                    <a:lstStyle/>
                    <a:p>
                      <a:pPr algn="ctr"/>
                      <a:r>
                        <a:rPr lang="sl-SI" sz="4000" dirty="0" smtClean="0"/>
                        <a:t>? kg</a:t>
                      </a:r>
                      <a:endParaRPr lang="sl-SI" sz="4000" dirty="0"/>
                    </a:p>
                  </a:txBody>
                  <a:tcPr anchor="ctr"/>
                </a:tc>
              </a:tr>
              <a:tr h="1700130">
                <a:tc>
                  <a:txBody>
                    <a:bodyPr/>
                    <a:lstStyle/>
                    <a:p>
                      <a:pPr algn="ctr"/>
                      <a:r>
                        <a:rPr lang="sl-SI" sz="4000" b="1" dirty="0" smtClean="0"/>
                        <a:t>PRIHRANEK</a:t>
                      </a:r>
                      <a:r>
                        <a:rPr lang="sl-SI" sz="4000" b="1" baseline="0" dirty="0" smtClean="0"/>
                        <a:t> VODE</a:t>
                      </a:r>
                      <a:endParaRPr lang="sl-SI" sz="4000" b="1" dirty="0"/>
                    </a:p>
                  </a:txBody>
                  <a:tcPr anchor="ctr">
                    <a:blipFill>
                      <a:blip r:embed="rId2"/>
                      <a:tile tx="0" ty="0" sx="100000" sy="100000" flip="none" algn="tl"/>
                    </a:blipFill>
                  </a:tcPr>
                </a:tc>
                <a:tc>
                  <a:txBody>
                    <a:bodyPr/>
                    <a:lstStyle/>
                    <a:p>
                      <a:pPr algn="ctr"/>
                      <a:r>
                        <a:rPr lang="sl-SI" sz="4000" b="1" dirty="0" smtClean="0"/>
                        <a:t>? litrov</a:t>
                      </a:r>
                      <a:endParaRPr lang="sl-SI" sz="4000" b="1" dirty="0"/>
                    </a:p>
                  </a:txBody>
                  <a:tcPr anchor="ctr">
                    <a:blipFill>
                      <a:blip r:embed="rId2"/>
                      <a:tile tx="0" ty="0" sx="100000" sy="100000" flip="none" algn="tl"/>
                    </a:blipFill>
                  </a:tcPr>
                </a:tc>
              </a:tr>
              <a:tr h="1700130">
                <a:tc>
                  <a:txBody>
                    <a:bodyPr/>
                    <a:lstStyle/>
                    <a:p>
                      <a:pPr algn="ctr"/>
                      <a:r>
                        <a:rPr lang="sl-SI" sz="4000" b="1" dirty="0" smtClean="0"/>
                        <a:t>PRIHRANEK ENERGIJE</a:t>
                      </a:r>
                      <a:endParaRPr lang="sl-SI" sz="4000" b="1" dirty="0"/>
                    </a:p>
                  </a:txBody>
                  <a:tcPr anchor="ctr">
                    <a:blipFill>
                      <a:blip r:embed="rId3"/>
                      <a:tile tx="0" ty="0" sx="100000" sy="100000" flip="none" algn="tl"/>
                    </a:blipFill>
                  </a:tcPr>
                </a:tc>
                <a:tc>
                  <a:txBody>
                    <a:bodyPr/>
                    <a:lstStyle/>
                    <a:p>
                      <a:pPr algn="ctr"/>
                      <a:r>
                        <a:rPr lang="sl-SI" sz="4000" b="1" dirty="0" smtClean="0"/>
                        <a:t>? </a:t>
                      </a:r>
                      <a:r>
                        <a:rPr lang="sl-SI" sz="4000" b="1" dirty="0" err="1" smtClean="0"/>
                        <a:t>kWh</a:t>
                      </a:r>
                      <a:endParaRPr lang="sl-SI" sz="4000" b="1" dirty="0"/>
                    </a:p>
                  </a:txBody>
                  <a:tcPr anchor="ctr">
                    <a:blipFill>
                      <a:blip r:embed="rId3"/>
                      <a:tile tx="0" ty="0" sx="100000" sy="100000" flip="none" algn="tl"/>
                    </a:blipFill>
                  </a:tcPr>
                </a:tc>
              </a:tr>
              <a:tr h="1700130">
                <a:tc>
                  <a:txBody>
                    <a:bodyPr/>
                    <a:lstStyle/>
                    <a:p>
                      <a:pPr algn="ctr"/>
                      <a:r>
                        <a:rPr lang="sl-SI" sz="4000" b="1" dirty="0" smtClean="0"/>
                        <a:t>PRIHRANEK</a:t>
                      </a:r>
                      <a:r>
                        <a:rPr lang="sl-SI" sz="4000" b="1" baseline="0" dirty="0" smtClean="0"/>
                        <a:t> PESTICIDOV</a:t>
                      </a:r>
                      <a:endParaRPr lang="sl-SI" sz="4000" b="1" dirty="0"/>
                    </a:p>
                  </a:txBody>
                  <a:tcPr anchor="ctr">
                    <a:blipFill>
                      <a:blip r:embed="rId4"/>
                      <a:tile tx="0" ty="0" sx="100000" sy="100000" flip="none" algn="tl"/>
                    </a:blipFill>
                  </a:tcPr>
                </a:tc>
                <a:tc>
                  <a:txBody>
                    <a:bodyPr/>
                    <a:lstStyle/>
                    <a:p>
                      <a:pPr algn="ctr"/>
                      <a:r>
                        <a:rPr lang="sl-SI" sz="4000" b="1" dirty="0" smtClean="0"/>
                        <a:t>? gramov</a:t>
                      </a:r>
                      <a:endParaRPr lang="sl-SI" sz="4000" b="1" dirty="0"/>
                    </a:p>
                  </a:txBody>
                  <a:tcPr anchor="ctr">
                    <a:blipFill>
                      <a:blip r:embed="rId4"/>
                      <a:tile tx="0" ty="0" sx="100000" sy="100000" flip="none" algn="tl"/>
                    </a:blip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457200" y="404813"/>
            <a:ext cx="8229600" cy="1143000"/>
          </a:xfrm>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sl-SI" sz="2400" dirty="0" smtClean="0"/>
              <a:t>Ta je zrasel v </a:t>
            </a:r>
            <a:r>
              <a:rPr lang="sl-SI" sz="2400" b="1" dirty="0" smtClean="0"/>
              <a:t>Uzbekistanu</a:t>
            </a:r>
          </a:p>
        </p:txBody>
      </p:sp>
      <p:pic>
        <p:nvPicPr>
          <p:cNvPr id="73737" name="Picture 9" descr="Uzbekistan"/>
          <p:cNvPicPr>
            <a:picLocks noChangeAspect="1" noChangeArrowheads="1"/>
          </p:cNvPicPr>
          <p:nvPr/>
        </p:nvPicPr>
        <p:blipFill>
          <a:blip r:embed="rId3"/>
          <a:srcRect/>
          <a:stretch>
            <a:fillRect/>
          </a:stretch>
        </p:blipFill>
        <p:spPr bwMode="auto">
          <a:xfrm>
            <a:off x="539750" y="1989138"/>
            <a:ext cx="3887788" cy="3887787"/>
          </a:xfrm>
          <a:prstGeom prst="rect">
            <a:avLst/>
          </a:prstGeom>
          <a:noFill/>
        </p:spPr>
      </p:pic>
      <p:pic>
        <p:nvPicPr>
          <p:cNvPr id="73739" name="Picture 11" descr="mississippi_cotton_large"/>
          <p:cNvPicPr>
            <a:picLocks noChangeAspect="1" noChangeArrowheads="1"/>
          </p:cNvPicPr>
          <p:nvPr/>
        </p:nvPicPr>
        <p:blipFill>
          <a:blip r:embed="rId4"/>
          <a:srcRect/>
          <a:stretch>
            <a:fillRect/>
          </a:stretch>
        </p:blipFill>
        <p:spPr bwMode="auto">
          <a:xfrm>
            <a:off x="4787900" y="2560638"/>
            <a:ext cx="3851275" cy="2889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357158" y="285728"/>
            <a:ext cx="8229601" cy="1142999"/>
          </a:xfrm>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spcBef>
                <a:spcPct val="20000"/>
              </a:spcBef>
            </a:pPr>
            <a:r>
              <a:rPr lang="sl-SI" sz="2400" dirty="0" smtClean="0"/>
              <a:t/>
            </a:r>
            <a:br>
              <a:rPr lang="sl-SI" sz="2400" dirty="0" smtClean="0"/>
            </a:br>
            <a:r>
              <a:rPr lang="sl-SI" sz="2400" dirty="0" smtClean="0"/>
              <a:t>Za majico je bilo porabljenih </a:t>
            </a:r>
            <a:r>
              <a:rPr lang="sl-SI" sz="2400" b="1" dirty="0" smtClean="0"/>
              <a:t>2700 litrov vode</a:t>
            </a:r>
            <a:r>
              <a:rPr lang="sl-SI" sz="2400" dirty="0" smtClean="0"/>
              <a:t>…</a:t>
            </a:r>
            <a:br>
              <a:rPr lang="sl-SI" sz="2400" dirty="0" smtClean="0"/>
            </a:br>
            <a:r>
              <a:rPr lang="sl-SI" sz="2400" dirty="0" smtClean="0"/>
              <a:t>50 % od tega za namakanje</a:t>
            </a:r>
            <a:br>
              <a:rPr lang="sl-SI" sz="2400" dirty="0" smtClean="0"/>
            </a:br>
            <a:endParaRPr lang="sl-SI" sz="2400" b="1" dirty="0" smtClean="0"/>
          </a:p>
        </p:txBody>
      </p:sp>
      <p:sp>
        <p:nvSpPr>
          <p:cNvPr id="74757" name="Ograda vsebine 4"/>
          <p:cNvSpPr>
            <a:spLocks noGrp="1"/>
          </p:cNvSpPr>
          <p:nvPr>
            <p:ph idx="4294967295"/>
          </p:nvPr>
        </p:nvSpPr>
        <p:spPr>
          <a:xfrm>
            <a:off x="457200" y="1600200"/>
            <a:ext cx="8229600" cy="2614613"/>
          </a:xfrm>
        </p:spPr>
        <p:txBody>
          <a:bodyPr/>
          <a:lstStyle/>
          <a:p>
            <a:pPr>
              <a:buFont typeface="Arial" charset="0"/>
              <a:buNone/>
            </a:pPr>
            <a:endParaRPr lang="sl-SI" dirty="0" smtClean="0"/>
          </a:p>
          <a:p>
            <a:pPr>
              <a:buFont typeface="Arial" charset="0"/>
              <a:buNone/>
            </a:pPr>
            <a:endParaRPr lang="sl-SI" dirty="0" smtClean="0"/>
          </a:p>
        </p:txBody>
      </p:sp>
      <p:pic>
        <p:nvPicPr>
          <p:cNvPr id="74758" name="Picture 2"/>
          <p:cNvPicPr>
            <a:picLocks noChangeAspect="1" noChangeArrowheads="1"/>
          </p:cNvPicPr>
          <p:nvPr/>
        </p:nvPicPr>
        <p:blipFill>
          <a:blip r:embed="rId3"/>
          <a:srcRect/>
          <a:stretch>
            <a:fillRect/>
          </a:stretch>
        </p:blipFill>
        <p:spPr bwMode="auto">
          <a:xfrm>
            <a:off x="468313" y="2205038"/>
            <a:ext cx="5256212" cy="3476625"/>
          </a:xfrm>
          <a:prstGeom prst="rect">
            <a:avLst/>
          </a:prstGeom>
          <a:noFill/>
          <a:ln w="9525">
            <a:noFill/>
            <a:miter lim="800000"/>
            <a:headEnd/>
            <a:tailEnd/>
          </a:ln>
        </p:spPr>
      </p:pic>
      <p:pic>
        <p:nvPicPr>
          <p:cNvPr id="74759" name="Picture 4"/>
          <p:cNvPicPr>
            <a:picLocks noChangeAspect="1" noChangeArrowheads="1"/>
          </p:cNvPicPr>
          <p:nvPr/>
        </p:nvPicPr>
        <p:blipFill>
          <a:blip r:embed="rId4"/>
          <a:srcRect/>
          <a:stretch>
            <a:fillRect/>
          </a:stretch>
        </p:blipFill>
        <p:spPr bwMode="auto">
          <a:xfrm>
            <a:off x="8243888" y="5732463"/>
            <a:ext cx="685800" cy="952500"/>
          </a:xfrm>
          <a:prstGeom prst="rect">
            <a:avLst/>
          </a:prstGeom>
          <a:noFill/>
          <a:ln w="9525">
            <a:noFill/>
            <a:miter lim="800000"/>
            <a:headEnd/>
            <a:tailEnd/>
          </a:ln>
        </p:spPr>
      </p:pic>
      <p:sp>
        <p:nvSpPr>
          <p:cNvPr id="74761" name="Text Box 9"/>
          <p:cNvSpPr txBox="1">
            <a:spLocks noChangeArrowheads="1"/>
          </p:cNvSpPr>
          <p:nvPr/>
        </p:nvSpPr>
        <p:spPr bwMode="auto">
          <a:xfrm>
            <a:off x="6011863" y="4383088"/>
            <a:ext cx="3203575" cy="701675"/>
          </a:xfrm>
          <a:prstGeom prst="rect">
            <a:avLst/>
          </a:prstGeom>
          <a:noFill/>
          <a:ln w="9525">
            <a:noFill/>
            <a:miter lim="800000"/>
            <a:headEnd/>
            <a:tailEnd/>
          </a:ln>
          <a:effectLst/>
        </p:spPr>
        <p:txBody>
          <a:bodyPr>
            <a:spAutoFit/>
          </a:bodyPr>
          <a:lstStyle/>
          <a:p>
            <a:pPr>
              <a:spcBef>
                <a:spcPct val="50000"/>
              </a:spcBef>
            </a:pPr>
            <a:r>
              <a:rPr lang="sl-SI" sz="2000" b="0" dirty="0"/>
              <a:t>Vode tam vedno primanjkuje.</a:t>
            </a:r>
          </a:p>
        </p:txBody>
      </p:sp>
      <p:sp>
        <p:nvSpPr>
          <p:cNvPr id="74762" name="Text Box 10"/>
          <p:cNvSpPr txBox="1">
            <a:spLocks noChangeArrowheads="1"/>
          </p:cNvSpPr>
          <p:nvPr/>
        </p:nvSpPr>
        <p:spPr bwMode="auto">
          <a:xfrm>
            <a:off x="5976938" y="2565400"/>
            <a:ext cx="3203575" cy="1006475"/>
          </a:xfrm>
          <a:prstGeom prst="rect">
            <a:avLst/>
          </a:prstGeom>
          <a:noFill/>
          <a:ln w="9525">
            <a:noFill/>
            <a:miter lim="800000"/>
            <a:headEnd/>
            <a:tailEnd/>
          </a:ln>
          <a:effectLst/>
        </p:spPr>
        <p:txBody>
          <a:bodyPr>
            <a:spAutoFit/>
          </a:bodyPr>
          <a:lstStyle/>
          <a:p>
            <a:pPr>
              <a:spcBef>
                <a:spcPct val="50000"/>
              </a:spcBef>
            </a:pPr>
            <a:r>
              <a:rPr lang="sl-SI" sz="2000" b="0" dirty="0"/>
              <a:t>Uzbekistan ima stepsko podnebje (100-200mm padavin)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517525" y="477838"/>
            <a:ext cx="8229600" cy="1143000"/>
          </a:xfrm>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400" dirty="0" smtClean="0"/>
              <a:t>Ta majica je eden od glavnih krivcev za eno največjih ekoloških katastrof – </a:t>
            </a:r>
            <a:r>
              <a:rPr lang="sl-SI" sz="2400" b="1" dirty="0" smtClean="0"/>
              <a:t>krčenje Aralskega jezera</a:t>
            </a:r>
          </a:p>
        </p:txBody>
      </p:sp>
      <p:pic>
        <p:nvPicPr>
          <p:cNvPr id="76806" name="Picture 2"/>
          <p:cNvPicPr>
            <a:picLocks noChangeAspect="1" noChangeArrowheads="1"/>
          </p:cNvPicPr>
          <p:nvPr/>
        </p:nvPicPr>
        <p:blipFill>
          <a:blip r:embed="rId3"/>
          <a:srcRect/>
          <a:stretch>
            <a:fillRect/>
          </a:stretch>
        </p:blipFill>
        <p:spPr bwMode="auto">
          <a:xfrm>
            <a:off x="1044575" y="2276475"/>
            <a:ext cx="6911975" cy="330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idx="4294967295"/>
          </p:nvPr>
        </p:nvSpPr>
        <p:spPr>
          <a:xfrm>
            <a:off x="456296" y="387144"/>
            <a:ext cx="8078460" cy="1248811"/>
          </a:xfrm>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400" dirty="0" smtClean="0"/>
              <a:t>Nekoč 4. največje jezero na svetu, je danes zaradi </a:t>
            </a:r>
            <a:br>
              <a:rPr lang="sl-SI" sz="2400" dirty="0" smtClean="0"/>
            </a:br>
            <a:r>
              <a:rPr lang="sl-SI" sz="2400" dirty="0" smtClean="0"/>
              <a:t>namakanja polj bombaža popolnoma izsušeno …</a:t>
            </a:r>
            <a:endParaRPr lang="sl-SI" sz="2400" b="1" dirty="0" smtClean="0">
              <a:latin typeface="Arial" charset="0"/>
            </a:endParaRPr>
          </a:p>
        </p:txBody>
      </p:sp>
      <p:sp>
        <p:nvSpPr>
          <p:cNvPr id="85000" name="Rectangle 8"/>
          <p:cNvSpPr>
            <a:spLocks noChangeArrowheads="1"/>
          </p:cNvSpPr>
          <p:nvPr/>
        </p:nvSpPr>
        <p:spPr bwMode="auto">
          <a:xfrm>
            <a:off x="1000100" y="1571612"/>
            <a:ext cx="184731" cy="830997"/>
          </a:xfrm>
          <a:prstGeom prst="rect">
            <a:avLst/>
          </a:prstGeom>
          <a:noFill/>
          <a:ln w="9525">
            <a:noFill/>
            <a:miter lim="800000"/>
            <a:headEnd/>
            <a:tailEnd/>
          </a:ln>
          <a:effectLst/>
        </p:spPr>
        <p:txBody>
          <a:bodyPr wrap="none">
            <a:spAutoFit/>
          </a:bodyPr>
          <a:lstStyle/>
          <a:p>
            <a:pPr algn="ctr"/>
            <a:r>
              <a:rPr lang="sl-SI" dirty="0"/>
              <a:t/>
            </a:r>
            <a:br>
              <a:rPr lang="sl-SI" dirty="0"/>
            </a:br>
            <a:endParaRPr lang="sl-SI" dirty="0"/>
          </a:p>
        </p:txBody>
      </p:sp>
      <p:pic>
        <p:nvPicPr>
          <p:cNvPr id="85001" name="Slika 3"/>
          <p:cNvPicPr>
            <a:picLocks noGrp="1" noChangeAspect="1" noChangeArrowheads="1"/>
          </p:cNvPicPr>
          <p:nvPr>
            <p:ph type="body" idx="1"/>
          </p:nvPr>
        </p:nvPicPr>
        <p:blipFill>
          <a:blip r:embed="rId2"/>
          <a:srcRect/>
          <a:stretch>
            <a:fillRect/>
          </a:stretch>
        </p:blipFill>
        <p:spPr>
          <a:xfrm>
            <a:off x="1778000" y="1998663"/>
            <a:ext cx="5586413" cy="4525962"/>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srcRect/>
          <a:stretch>
            <a:fillRect/>
          </a:stretch>
        </p:blipFill>
        <p:spPr bwMode="auto">
          <a:xfrm>
            <a:off x="1331913" y="1628775"/>
            <a:ext cx="6229350" cy="4752975"/>
          </a:xfrm>
          <a:prstGeom prst="rect">
            <a:avLst/>
          </a:prstGeom>
          <a:noFill/>
          <a:ln w="9525">
            <a:noFill/>
            <a:miter lim="800000"/>
            <a:headEnd/>
            <a:tailEnd/>
          </a:ln>
        </p:spPr>
      </p:pic>
      <p:sp>
        <p:nvSpPr>
          <p:cNvPr id="3" name="Naslov 2"/>
          <p:cNvSpPr>
            <a:spLocks noGrp="1"/>
          </p:cNvSpPr>
          <p:nvPr>
            <p:ph type="title" idx="4294967295"/>
          </p:nvPr>
        </p:nvSpPr>
        <p:spPr>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400" dirty="0" smtClean="0"/>
              <a:t>To je privedlo do ekološke katastrofe: spremembe klime, izumiranja živalskih vrst, širjenja puščave…</a:t>
            </a:r>
            <a:endParaRPr lang="en-GB" sz="24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Slika 2"/>
          <p:cNvPicPr>
            <a:picLocks noChangeAspect="1" noChangeArrowheads="1"/>
          </p:cNvPicPr>
          <p:nvPr/>
        </p:nvPicPr>
        <p:blipFill>
          <a:blip r:embed="rId3"/>
          <a:srcRect/>
          <a:stretch>
            <a:fillRect/>
          </a:stretch>
        </p:blipFill>
        <p:spPr bwMode="auto">
          <a:xfrm>
            <a:off x="827088" y="1628775"/>
            <a:ext cx="7416800" cy="4608513"/>
          </a:xfrm>
          <a:prstGeom prst="rect">
            <a:avLst/>
          </a:prstGeom>
          <a:noFill/>
          <a:ln w="9525">
            <a:noFill/>
            <a:miter lim="800000"/>
            <a:headEnd/>
            <a:tailEnd/>
          </a:ln>
        </p:spPr>
      </p:pic>
      <p:sp>
        <p:nvSpPr>
          <p:cNvPr id="4" name="Naslov 3"/>
          <p:cNvSpPr>
            <a:spLocks noGrp="1"/>
          </p:cNvSpPr>
          <p:nvPr>
            <p:ph type="title" idx="4294967295"/>
          </p:nvPr>
        </p:nvSpPr>
        <p:spPr>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400" dirty="0" smtClean="0"/>
              <a:t>Nekoč jezero polno rib je zasoljeno – ni rib.                                              </a:t>
            </a:r>
            <a:br>
              <a:rPr lang="sl-SI" sz="2400" dirty="0" smtClean="0"/>
            </a:br>
            <a:r>
              <a:rPr lang="sl-SI" sz="2400" dirty="0" smtClean="0"/>
              <a:t>Izseljevanje ljudi, ki so se preživljali z ribištvom.</a:t>
            </a:r>
            <a:endParaRPr lang="en-GB"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a:xfrm>
            <a:off x="457200" y="477838"/>
            <a:ext cx="8229600" cy="1143000"/>
          </a:xfrm>
          <a:solidFill>
            <a:srgbClr val="92D05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400" dirty="0" smtClean="0"/>
              <a:t>Poleg vode, je bombaž, iz katerega je narejena majica, za rast potreboval ogromne količine pesticidov in gnojil</a:t>
            </a:r>
          </a:p>
        </p:txBody>
      </p:sp>
      <p:pic>
        <p:nvPicPr>
          <p:cNvPr id="21512" name="Picture 2"/>
          <p:cNvPicPr>
            <a:picLocks noChangeAspect="1" noChangeArrowheads="1"/>
          </p:cNvPicPr>
          <p:nvPr/>
        </p:nvPicPr>
        <p:blipFill>
          <a:blip r:embed="rId3"/>
          <a:srcRect/>
          <a:stretch>
            <a:fillRect/>
          </a:stretch>
        </p:blipFill>
        <p:spPr bwMode="auto">
          <a:xfrm>
            <a:off x="428596" y="2285992"/>
            <a:ext cx="4378337" cy="3172966"/>
          </a:xfrm>
          <a:prstGeom prst="rect">
            <a:avLst/>
          </a:prstGeom>
          <a:noFill/>
          <a:ln w="9525">
            <a:noFill/>
            <a:miter lim="800000"/>
            <a:headEnd/>
            <a:tailEnd/>
          </a:ln>
        </p:spPr>
      </p:pic>
      <p:pic>
        <p:nvPicPr>
          <p:cNvPr id="5" name="Picture 5"/>
          <p:cNvPicPr>
            <a:picLocks noChangeAspect="1" noChangeArrowheads="1"/>
          </p:cNvPicPr>
          <p:nvPr/>
        </p:nvPicPr>
        <p:blipFill>
          <a:blip r:embed="rId4"/>
          <a:srcRect/>
          <a:stretch>
            <a:fillRect/>
          </a:stretch>
        </p:blipFill>
        <p:spPr bwMode="auto">
          <a:xfrm>
            <a:off x="4178329" y="2571744"/>
            <a:ext cx="4537075" cy="249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1916</TotalTime>
  <Words>996</Words>
  <Application>Microsoft Office PowerPoint</Application>
  <PresentationFormat>On-screen Show (4:3)</PresentationFormat>
  <Paragraphs>148</Paragraphs>
  <Slides>27</Slides>
  <Notes>24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Officeova tema</vt:lpstr>
      <vt:lpstr>Office Theme</vt:lpstr>
      <vt:lpstr>Grafikon</vt:lpstr>
      <vt:lpstr>Poznaš zgodbo te majice?</vt:lpstr>
      <vt:lpstr>Slide 2</vt:lpstr>
      <vt:lpstr>Ta je zrasel v Uzbekistanu</vt:lpstr>
      <vt:lpstr> Za majico je bilo porabljenih 2700 litrov vode… 50 % od tega za namakanje </vt:lpstr>
      <vt:lpstr>Ta majica je eden od glavnih krivcev za eno največjih ekoloških katastrof – krčenje Aralskega jezera</vt:lpstr>
      <vt:lpstr>Nekoč 4. največje jezero na svetu, je danes zaradi  namakanja polj bombaža popolnoma izsušeno …</vt:lpstr>
      <vt:lpstr>To je privedlo do ekološke katastrofe: spremembe klime, izumiranja živalskih vrst, širjenja puščave…</vt:lpstr>
      <vt:lpstr>Nekoč jezero polno rib je zasoljeno – ni rib.                                               Izseljevanje ljudi, ki so se preživljali z ribištvom.</vt:lpstr>
      <vt:lpstr>Poleg vode, je bombaž, iz katerega je narejena majica, za rast potreboval ogromne količine pesticidov in gnojil</vt:lpstr>
      <vt:lpstr>Bombaž je ena najbolj “umazanih” poljščin, saj…</vt:lpstr>
      <vt:lpstr> …ga gojijo  le na 2.5 % obdelovalnih površin, za pridelavo  pa se porabi kar 16 % svet. proizvodnje pesticidov.</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IN SEDAJ JE MOJA </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BOMBAŽ</dc:title>
  <dc:creator>Martin Kastelic</dc:creator>
  <cp:lastModifiedBy>Janez</cp:lastModifiedBy>
  <cp:revision>131</cp:revision>
  <dcterms:created xsi:type="dcterms:W3CDTF">2011-11-18T15:24:19Z</dcterms:created>
  <dcterms:modified xsi:type="dcterms:W3CDTF">2011-12-12T14:25:09Z</dcterms:modified>
</cp:coreProperties>
</file>